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sd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82" r:id="rId7"/>
    <p:sldId id="283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9" r:id="rId21"/>
    <p:sldId id="300" r:id="rId22"/>
    <p:sldId id="301" r:id="rId23"/>
    <p:sldId id="302" r:id="rId24"/>
    <p:sldId id="303" r:id="rId25"/>
    <p:sldId id="305" r:id="rId26"/>
    <p:sldId id="304" r:id="rId27"/>
    <p:sldId id="298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1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2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0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2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5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5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5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9" y="1669002"/>
            <a:ext cx="6170610" cy="41920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0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7" y="1660124"/>
            <a:ext cx="6170611" cy="42009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11.04.2018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1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psd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psd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79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83193" y="6356350"/>
            <a:ext cx="989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1938F944-C0C1-4173-AF1C-E7F1A9F7D2A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algn="r"/>
              <a:t>11.04.2018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9442" y="6356350"/>
            <a:ext cx="5809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7490" y="6356350"/>
            <a:ext cx="576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88296-1CC1-4E81-8C41-3BDA5405F1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FN-Signet 2011 RGB-frei) AB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23711" y="365125"/>
            <a:ext cx="860176" cy="96708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7" y="6341700"/>
            <a:ext cx="2369569" cy="3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21267" y="936096"/>
            <a:ext cx="10346267" cy="2941637"/>
          </a:xfrm>
        </p:spPr>
        <p:txBody>
          <a:bodyPr>
            <a:normAutofit fontScale="90000"/>
          </a:bodyPr>
          <a:lstStyle/>
          <a:p>
            <a:r>
              <a:rPr lang="en-US" altLang="de-DE" sz="4400" b="1" dirty="0" smtClean="0"/>
              <a:t>Workshop</a:t>
            </a:r>
            <a:br>
              <a:rPr lang="en-US" altLang="de-DE" sz="4400" b="1" dirty="0" smtClean="0"/>
            </a:br>
            <a:r>
              <a:rPr lang="en-US" altLang="de-DE" sz="4400" b="1" dirty="0" smtClean="0"/>
              <a:t>“Finding </a:t>
            </a:r>
            <a:r>
              <a:rPr lang="en-US" altLang="de-DE" sz="4400" b="1" dirty="0"/>
              <a:t>additional </a:t>
            </a:r>
            <a:r>
              <a:rPr lang="en-US" altLang="de-DE" sz="4400" b="1" dirty="0" smtClean="0"/>
              <a:t>sources </a:t>
            </a:r>
            <a:r>
              <a:rPr lang="en-US" altLang="de-DE" sz="4400" b="1" dirty="0"/>
              <a:t>of </a:t>
            </a:r>
            <a:r>
              <a:rPr lang="en-US" altLang="de-DE" sz="4400" b="1" dirty="0" smtClean="0"/>
              <a:t>funding”</a:t>
            </a:r>
            <a:r>
              <a:rPr lang="de-DE" altLang="de-DE" sz="4400" b="1" dirty="0" smtClean="0"/>
              <a:t/>
            </a:r>
            <a:br>
              <a:rPr lang="de-DE" altLang="de-DE" sz="4400" b="1" dirty="0" smtClean="0"/>
            </a:br>
            <a:r>
              <a:rPr lang="de-DE" altLang="de-DE" sz="4400" b="1" dirty="0"/>
              <a:t/>
            </a:r>
            <a:br>
              <a:rPr lang="de-DE" altLang="de-DE" sz="4400" b="1" dirty="0"/>
            </a:br>
            <a:endParaRPr lang="de-DE" sz="4400" dirty="0"/>
          </a:p>
        </p:txBody>
      </p:sp>
      <p:sp>
        <p:nvSpPr>
          <p:cNvPr id="2" name="Rechteck 1"/>
          <p:cNvSpPr/>
          <p:nvPr/>
        </p:nvSpPr>
        <p:spPr>
          <a:xfrm>
            <a:off x="965200" y="3683338"/>
            <a:ext cx="1038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de-DE" b="1" dirty="0"/>
              <a:t>“Good governance in Polish </a:t>
            </a:r>
          </a:p>
          <a:p>
            <a:pPr>
              <a:spcBef>
                <a:spcPct val="0"/>
              </a:spcBef>
            </a:pPr>
            <a:r>
              <a:rPr lang="en-GB" altLang="de-DE" b="1" dirty="0"/>
              <a:t>sports associations”</a:t>
            </a:r>
          </a:p>
          <a:p>
            <a:pPr>
              <a:spcBef>
                <a:spcPct val="0"/>
              </a:spcBef>
            </a:pPr>
            <a:r>
              <a:rPr lang="en-GB" altLang="de-DE" i="1" dirty="0"/>
              <a:t>Conference hosted by the </a:t>
            </a:r>
          </a:p>
          <a:p>
            <a:pPr>
              <a:spcBef>
                <a:spcPct val="0"/>
              </a:spcBef>
            </a:pPr>
            <a:r>
              <a:rPr lang="en-GB" altLang="de-DE" i="1" dirty="0"/>
              <a:t>Ministry of Sport and Tourism </a:t>
            </a:r>
          </a:p>
          <a:p>
            <a:pPr>
              <a:spcBef>
                <a:spcPct val="0"/>
              </a:spcBef>
            </a:pPr>
            <a:r>
              <a:rPr lang="en-GB" altLang="de-DE" i="1" dirty="0"/>
              <a:t>and the Institute of Sport –</a:t>
            </a:r>
          </a:p>
          <a:p>
            <a:pPr>
              <a:spcBef>
                <a:spcPct val="0"/>
              </a:spcBef>
            </a:pPr>
            <a:r>
              <a:rPr lang="en-GB" altLang="de-DE" i="1" dirty="0"/>
              <a:t>National Research Institute</a:t>
            </a:r>
          </a:p>
          <a:p>
            <a:pPr>
              <a:spcBef>
                <a:spcPct val="0"/>
              </a:spcBef>
            </a:pPr>
            <a:r>
              <a:rPr lang="en-US" altLang="de-DE" dirty="0"/>
              <a:t>Warsaw, April 12</a:t>
            </a:r>
            <a:r>
              <a:rPr lang="en-US" altLang="de-DE" baseline="30000" dirty="0"/>
              <a:t>th</a:t>
            </a:r>
            <a:r>
              <a:rPr lang="en-US" altLang="de-DE" dirty="0"/>
              <a:t>,</a:t>
            </a:r>
            <a:r>
              <a:rPr lang="de-DE" altLang="de-DE" dirty="0"/>
              <a:t> 2018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82430" y="3683338"/>
            <a:ext cx="3708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German </a:t>
            </a:r>
            <a:r>
              <a:rPr lang="de-DE" altLang="de-DE" sz="1800" b="1" dirty="0" err="1"/>
              <a:t>Equestrian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Federation</a:t>
            </a:r>
            <a:r>
              <a:rPr lang="de-DE" altLang="de-DE" sz="1800" b="1" dirty="0"/>
              <a:t/>
            </a:r>
            <a:br>
              <a:rPr lang="de-DE" altLang="de-DE" sz="1800" b="1" dirty="0"/>
            </a:br>
            <a:r>
              <a:rPr lang="de-DE" altLang="de-DE" sz="1800" b="1" dirty="0"/>
              <a:t>Dieter Medow</a:t>
            </a:r>
            <a:endParaRPr lang="en-US" altLang="de-DE" sz="18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/>
              <a:t>Vice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President</a:t>
            </a:r>
            <a:r>
              <a:rPr lang="de-DE" altLang="de-D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41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de-DE" altLang="de-DE" sz="2400" b="1" dirty="0" err="1">
                <a:solidFill>
                  <a:srgbClr val="008554"/>
                </a:solidFill>
              </a:rPr>
              <a:t>Philosophy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of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cooperations</a:t>
            </a:r>
            <a:endParaRPr lang="de-DE" altLang="de-DE" sz="2400" dirty="0">
              <a:solidFill>
                <a:srgbClr val="008554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/>
              <a:t>Need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create</a:t>
            </a:r>
            <a:r>
              <a:rPr lang="de-DE" altLang="de-DE" dirty="0"/>
              <a:t> a solid </a:t>
            </a:r>
            <a:r>
              <a:rPr lang="de-DE" altLang="de-DE" dirty="0" err="1"/>
              <a:t>structure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our</a:t>
            </a:r>
            <a:r>
              <a:rPr lang="de-DE" altLang="de-DE" dirty="0"/>
              <a:t> </a:t>
            </a:r>
            <a:r>
              <a:rPr lang="de-DE" altLang="de-DE" dirty="0" err="1"/>
              <a:t>co</a:t>
            </a:r>
            <a:r>
              <a:rPr lang="de-DE" altLang="de-DE" dirty="0"/>
              <a:t>-operation </a:t>
            </a:r>
            <a:r>
              <a:rPr lang="de-DE" altLang="de-DE" dirty="0" err="1"/>
              <a:t>partners</a:t>
            </a:r>
            <a:r>
              <a:rPr lang="de-DE" altLang="de-DE" dirty="0"/>
              <a:t> on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basis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commercialization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sports</a:t>
            </a:r>
            <a:r>
              <a:rPr lang="de-DE" altLang="de-DE" dirty="0"/>
              <a:t> 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/>
              <a:t>Professionalization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our</a:t>
            </a:r>
            <a:r>
              <a:rPr lang="de-DE" altLang="de-DE" dirty="0"/>
              <a:t> marketing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creation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added</a:t>
            </a:r>
            <a:r>
              <a:rPr lang="de-DE" altLang="de-DE" dirty="0"/>
              <a:t> </a:t>
            </a:r>
            <a:r>
              <a:rPr lang="de-DE" altLang="de-DE" dirty="0" err="1"/>
              <a:t>values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our</a:t>
            </a:r>
            <a:r>
              <a:rPr lang="de-DE" altLang="de-DE" dirty="0"/>
              <a:t> </a:t>
            </a:r>
            <a:r>
              <a:rPr lang="de-DE" altLang="de-DE" dirty="0" err="1"/>
              <a:t>co</a:t>
            </a:r>
            <a:r>
              <a:rPr lang="de-DE" altLang="de-DE" dirty="0"/>
              <a:t>-operation </a:t>
            </a:r>
            <a:r>
              <a:rPr lang="de-DE" altLang="de-DE" dirty="0" err="1"/>
              <a:t>partners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ourselves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designated</a:t>
            </a:r>
            <a:r>
              <a:rPr lang="de-DE" altLang="de-DE" dirty="0"/>
              <a:t> </a:t>
            </a:r>
            <a:r>
              <a:rPr lang="de-DE" altLang="de-DE" dirty="0" err="1"/>
              <a:t>targets</a:t>
            </a:r>
            <a:r>
              <a:rPr lang="de-DE" altLang="de-DE" dirty="0"/>
              <a:t> </a:t>
            </a:r>
            <a:endParaRPr lang="de-DE" altLang="de-DE" dirty="0"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rgbClr val="000000"/>
                </a:solidFill>
                <a:cs typeface="Arial" panose="020B0604020202020204" pitchFamily="34" charset="0"/>
              </a:rPr>
              <a:t>Communication </a:t>
            </a:r>
            <a:r>
              <a:rPr lang="de-DE" altLang="de-DE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de-DE" altLang="de-D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cs typeface="Arial" panose="020B0604020202020204" pitchFamily="34" charset="0"/>
              </a:rPr>
              <a:t>our</a:t>
            </a:r>
            <a:r>
              <a:rPr lang="de-DE" altLang="de-D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cs typeface="Arial" panose="020B0604020202020204" pitchFamily="34" charset="0"/>
              </a:rPr>
              <a:t>partner‘s</a:t>
            </a:r>
            <a:r>
              <a:rPr lang="de-DE" altLang="de-D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cs typeface="Arial" panose="020B0604020202020204" pitchFamily="34" charset="0"/>
              </a:rPr>
              <a:t>advertising</a:t>
            </a:r>
            <a:r>
              <a:rPr lang="de-DE" altLang="de-D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cs typeface="Arial" panose="020B0604020202020204" pitchFamily="34" charset="0"/>
              </a:rPr>
              <a:t>message</a:t>
            </a:r>
            <a:r>
              <a:rPr lang="de-DE" altLang="de-DE" dirty="0">
                <a:solidFill>
                  <a:srgbClr val="000000"/>
                </a:solidFill>
                <a:cs typeface="Arial" panose="020B0604020202020204" pitchFamily="34" charset="0"/>
              </a:rPr>
              <a:t> in a </a:t>
            </a:r>
            <a:r>
              <a:rPr lang="de-DE" altLang="de-DE" dirty="0" err="1">
                <a:solidFill>
                  <a:srgbClr val="000000"/>
                </a:solidFill>
                <a:cs typeface="Arial" panose="020B0604020202020204" pitchFamily="34" charset="0"/>
              </a:rPr>
              <a:t>highly</a:t>
            </a:r>
            <a:r>
              <a:rPr lang="de-DE" altLang="de-DE" dirty="0">
                <a:solidFill>
                  <a:srgbClr val="000000"/>
                </a:solidFill>
                <a:cs typeface="Arial" panose="020B0604020202020204" pitchFamily="34" charset="0"/>
              </a:rPr>
              <a:t> emotional </a:t>
            </a:r>
            <a:r>
              <a:rPr lang="de-DE" altLang="de-DE" dirty="0" err="1">
                <a:solidFill>
                  <a:srgbClr val="000000"/>
                </a:solidFill>
                <a:cs typeface="Arial" panose="020B0604020202020204" pitchFamily="34" charset="0"/>
              </a:rPr>
              <a:t>environment</a:t>
            </a:r>
            <a:r>
              <a:rPr lang="de-DE" altLang="de-DE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altLang="de-DE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7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de-DE" altLang="de-DE" sz="2400" b="1" dirty="0" smtClean="0">
                <a:solidFill>
                  <a:srgbClr val="008554"/>
                </a:solidFill>
              </a:rPr>
              <a:t>Approach</a:t>
            </a:r>
            <a:endParaRPr lang="de-DE" altLang="de-DE" sz="2400" dirty="0">
              <a:solidFill>
                <a:srgbClr val="008554"/>
              </a:solidFill>
            </a:endParaRPr>
          </a:p>
        </p:txBody>
      </p:sp>
      <p:sp>
        <p:nvSpPr>
          <p:cNvPr id="18" name="Oval 3"/>
          <p:cNvSpPr>
            <a:spLocks noChangeAspect="1" noChangeArrowheads="1"/>
          </p:cNvSpPr>
          <p:nvPr/>
        </p:nvSpPr>
        <p:spPr bwMode="auto">
          <a:xfrm>
            <a:off x="3968750" y="3208338"/>
            <a:ext cx="1365250" cy="1393825"/>
          </a:xfrm>
          <a:prstGeom prst="ellipse">
            <a:avLst/>
          </a:prstGeom>
          <a:solidFill>
            <a:srgbClr val="008554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 anchorCtr="1"/>
          <a:lstStyle>
            <a:lvl1pPr marL="190500" indent="-190500">
              <a:spcBef>
                <a:spcPct val="20000"/>
              </a:spcBef>
              <a:buChar char="•"/>
              <a:tabLst>
                <a:tab pos="381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1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de-DE" sz="1400" dirty="0"/>
              <a:t>Sponsoring</a:t>
            </a: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3087688" y="2125663"/>
            <a:ext cx="3067050" cy="3382962"/>
            <a:chOff x="2107" y="1339"/>
            <a:chExt cx="2094" cy="2131"/>
          </a:xfrm>
        </p:grpSpPr>
        <p:sp>
          <p:nvSpPr>
            <p:cNvPr id="20" name="Arc 5"/>
            <p:cNvSpPr>
              <a:spLocks noChangeAspect="1"/>
            </p:cNvSpPr>
            <p:nvPr/>
          </p:nvSpPr>
          <p:spPr bwMode="auto">
            <a:xfrm>
              <a:off x="3173" y="1430"/>
              <a:ext cx="1028" cy="1531"/>
            </a:xfrm>
            <a:custGeom>
              <a:avLst/>
              <a:gdLst>
                <a:gd name="T0" fmla="*/ 0 w 21600"/>
                <a:gd name="T1" fmla="*/ 0 h 32421"/>
                <a:gd name="T2" fmla="*/ 0 w 21600"/>
                <a:gd name="T3" fmla="*/ 0 h 32421"/>
                <a:gd name="T4" fmla="*/ 0 w 21600"/>
                <a:gd name="T5" fmla="*/ 0 h 3242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421"/>
                <a:gd name="T11" fmla="*/ 21600 w 21600"/>
                <a:gd name="T12" fmla="*/ 32421 h 32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42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399"/>
                    <a:pt x="20597" y="29132"/>
                    <a:pt x="18694" y="32421"/>
                  </a:cubicBezTo>
                </a:path>
                <a:path w="21600" h="3242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399"/>
                    <a:pt x="20597" y="29132"/>
                    <a:pt x="18694" y="3242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mpd="sng">
              <a:solidFill>
                <a:srgbClr val="0080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Arc 6"/>
            <p:cNvSpPr>
              <a:spLocks noChangeAspect="1"/>
            </p:cNvSpPr>
            <p:nvPr/>
          </p:nvSpPr>
          <p:spPr bwMode="auto">
            <a:xfrm>
              <a:off x="2283" y="2449"/>
              <a:ext cx="1780" cy="1021"/>
            </a:xfrm>
            <a:custGeom>
              <a:avLst/>
              <a:gdLst>
                <a:gd name="T0" fmla="*/ 0 w 37392"/>
                <a:gd name="T1" fmla="*/ 0 h 21600"/>
                <a:gd name="T2" fmla="*/ 0 w 37392"/>
                <a:gd name="T3" fmla="*/ 0 h 21600"/>
                <a:gd name="T4" fmla="*/ 0 w 37392"/>
                <a:gd name="T5" fmla="*/ 0 h 21600"/>
                <a:gd name="T6" fmla="*/ 0 60000 65536"/>
                <a:gd name="T7" fmla="*/ 0 60000 65536"/>
                <a:gd name="T8" fmla="*/ 0 60000 65536"/>
                <a:gd name="T9" fmla="*/ 0 w 37392"/>
                <a:gd name="T10" fmla="*/ 0 h 21600"/>
                <a:gd name="T11" fmla="*/ 37392 w 373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392" h="21600" fill="none" extrusionOk="0">
                  <a:moveTo>
                    <a:pt x="37392" y="10821"/>
                  </a:moveTo>
                  <a:cubicBezTo>
                    <a:pt x="33530" y="17492"/>
                    <a:pt x="26406" y="21599"/>
                    <a:pt x="18698" y="21600"/>
                  </a:cubicBezTo>
                  <a:cubicBezTo>
                    <a:pt x="10986" y="21600"/>
                    <a:pt x="3859" y="17488"/>
                    <a:pt x="-1" y="10813"/>
                  </a:cubicBezTo>
                </a:path>
                <a:path w="37392" h="21600" stroke="0" extrusionOk="0">
                  <a:moveTo>
                    <a:pt x="37392" y="10821"/>
                  </a:moveTo>
                  <a:cubicBezTo>
                    <a:pt x="33530" y="17492"/>
                    <a:pt x="26406" y="21599"/>
                    <a:pt x="18698" y="21600"/>
                  </a:cubicBezTo>
                  <a:cubicBezTo>
                    <a:pt x="10986" y="21600"/>
                    <a:pt x="3859" y="17488"/>
                    <a:pt x="-1" y="10813"/>
                  </a:cubicBezTo>
                  <a:lnTo>
                    <a:pt x="18698" y="0"/>
                  </a:lnTo>
                  <a:lnTo>
                    <a:pt x="37392" y="10821"/>
                  </a:lnTo>
                  <a:close/>
                </a:path>
              </a:pathLst>
            </a:custGeom>
            <a:noFill/>
            <a:ln w="12700" cmpd="sng">
              <a:solidFill>
                <a:srgbClr val="0080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Arc 7"/>
            <p:cNvSpPr>
              <a:spLocks noChangeAspect="1"/>
            </p:cNvSpPr>
            <p:nvPr/>
          </p:nvSpPr>
          <p:spPr bwMode="auto">
            <a:xfrm>
              <a:off x="2142" y="1430"/>
              <a:ext cx="1031" cy="1531"/>
            </a:xfrm>
            <a:custGeom>
              <a:avLst/>
              <a:gdLst>
                <a:gd name="T0" fmla="*/ 0 w 21600"/>
                <a:gd name="T1" fmla="*/ 0 h 32413"/>
                <a:gd name="T2" fmla="*/ 0 w 21600"/>
                <a:gd name="T3" fmla="*/ 0 h 32413"/>
                <a:gd name="T4" fmla="*/ 0 w 21600"/>
                <a:gd name="T5" fmla="*/ 0 h 324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413"/>
                <a:gd name="T11" fmla="*/ 21600 w 21600"/>
                <a:gd name="T12" fmla="*/ 32413 h 324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413" fill="none" extrusionOk="0">
                  <a:moveTo>
                    <a:pt x="2901" y="32413"/>
                  </a:moveTo>
                  <a:cubicBezTo>
                    <a:pt x="1000" y="29126"/>
                    <a:pt x="0" y="2539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32413" stroke="0" extrusionOk="0">
                  <a:moveTo>
                    <a:pt x="2901" y="32413"/>
                  </a:moveTo>
                  <a:cubicBezTo>
                    <a:pt x="1000" y="29126"/>
                    <a:pt x="0" y="2539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2901" y="32413"/>
                  </a:lnTo>
                  <a:close/>
                </a:path>
              </a:pathLst>
            </a:custGeom>
            <a:noFill/>
            <a:ln w="12700" cmpd="sng">
              <a:solidFill>
                <a:srgbClr val="0080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8"/>
            <p:cNvSpPr>
              <a:spLocks noChangeAspect="1"/>
            </p:cNvSpPr>
            <p:nvPr/>
          </p:nvSpPr>
          <p:spPr bwMode="auto">
            <a:xfrm rot="10800000">
              <a:off x="3176" y="1339"/>
              <a:ext cx="167" cy="773"/>
            </a:xfrm>
            <a:custGeom>
              <a:avLst/>
              <a:gdLst>
                <a:gd name="T0" fmla="*/ 71 w 198"/>
                <a:gd name="T1" fmla="*/ 45 h 915"/>
                <a:gd name="T2" fmla="*/ 71 w 198"/>
                <a:gd name="T3" fmla="*/ 0 h 915"/>
                <a:gd name="T4" fmla="*/ 0 w 198"/>
                <a:gd name="T5" fmla="*/ 168 h 915"/>
                <a:gd name="T6" fmla="*/ 70 w 198"/>
                <a:gd name="T7" fmla="*/ 333 h 915"/>
                <a:gd name="T8" fmla="*/ 70 w 198"/>
                <a:gd name="T9" fmla="*/ 284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915"/>
                <a:gd name="T17" fmla="*/ 198 w 198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08014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e-DE"/>
            </a:p>
          </p:txBody>
        </p:sp>
        <p:sp>
          <p:nvSpPr>
            <p:cNvPr id="24" name="Freeform 9"/>
            <p:cNvSpPr>
              <a:spLocks noChangeAspect="1"/>
            </p:cNvSpPr>
            <p:nvPr/>
          </p:nvSpPr>
          <p:spPr bwMode="auto">
            <a:xfrm rot="3651555">
              <a:off x="2412" y="2345"/>
              <a:ext cx="169" cy="780"/>
            </a:xfrm>
            <a:custGeom>
              <a:avLst/>
              <a:gdLst>
                <a:gd name="T0" fmla="*/ 77 w 198"/>
                <a:gd name="T1" fmla="*/ 48 h 915"/>
                <a:gd name="T2" fmla="*/ 77 w 198"/>
                <a:gd name="T3" fmla="*/ 0 h 915"/>
                <a:gd name="T4" fmla="*/ 0 w 198"/>
                <a:gd name="T5" fmla="*/ 177 h 915"/>
                <a:gd name="T6" fmla="*/ 75 w 198"/>
                <a:gd name="T7" fmla="*/ 351 h 915"/>
                <a:gd name="T8" fmla="*/ 75 w 198"/>
                <a:gd name="T9" fmla="*/ 299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915"/>
                <a:gd name="T17" fmla="*/ 198 w 198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08014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e-DE"/>
            </a:p>
          </p:txBody>
        </p:sp>
        <p:sp>
          <p:nvSpPr>
            <p:cNvPr id="25" name="Freeform 10"/>
            <p:cNvSpPr>
              <a:spLocks noChangeAspect="1"/>
            </p:cNvSpPr>
            <p:nvPr/>
          </p:nvSpPr>
          <p:spPr bwMode="auto">
            <a:xfrm rot="-3610920">
              <a:off x="3684" y="2487"/>
              <a:ext cx="170" cy="783"/>
            </a:xfrm>
            <a:custGeom>
              <a:avLst/>
              <a:gdLst>
                <a:gd name="T0" fmla="*/ 79 w 198"/>
                <a:gd name="T1" fmla="*/ 48 h 915"/>
                <a:gd name="T2" fmla="*/ 79 w 198"/>
                <a:gd name="T3" fmla="*/ 0 h 915"/>
                <a:gd name="T4" fmla="*/ 0 w 198"/>
                <a:gd name="T5" fmla="*/ 181 h 915"/>
                <a:gd name="T6" fmla="*/ 78 w 198"/>
                <a:gd name="T7" fmla="*/ 359 h 915"/>
                <a:gd name="T8" fmla="*/ 78 w 198"/>
                <a:gd name="T9" fmla="*/ 306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915"/>
                <a:gd name="T17" fmla="*/ 198 w 198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08014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e-DE"/>
            </a:p>
          </p:txBody>
        </p:sp>
      </p:grpSp>
      <p:sp>
        <p:nvSpPr>
          <p:cNvPr id="26" name="Rectangle 12"/>
          <p:cNvSpPr>
            <a:spLocks noChangeAspect="1" noChangeArrowheads="1"/>
          </p:cNvSpPr>
          <p:nvPr/>
        </p:nvSpPr>
        <p:spPr bwMode="auto">
          <a:xfrm>
            <a:off x="2319338" y="2119313"/>
            <a:ext cx="18859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3600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dirty="0" err="1"/>
              <a:t>offering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packages</a:t>
            </a:r>
            <a:endParaRPr lang="de-DE" altLang="de-DE" sz="1400" dirty="0"/>
          </a:p>
        </p:txBody>
      </p:sp>
      <p:sp>
        <p:nvSpPr>
          <p:cNvPr id="27" name="Rectangle 5"/>
          <p:cNvSpPr>
            <a:spLocks noChangeAspect="1" noChangeArrowheads="1"/>
          </p:cNvSpPr>
          <p:nvPr/>
        </p:nvSpPr>
        <p:spPr bwMode="auto">
          <a:xfrm>
            <a:off x="2319338" y="2430463"/>
            <a:ext cx="19875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marL="287338" indent="-287338">
              <a:spcBef>
                <a:spcPct val="20000"/>
              </a:spcBef>
              <a:buChar char="•"/>
              <a:tabLst>
                <a:tab pos="474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4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4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 dirty="0" err="1">
                <a:solidFill>
                  <a:srgbClr val="000000"/>
                </a:solidFill>
              </a:rPr>
              <a:t>marketable</a:t>
            </a: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</a:rPr>
              <a:t>themes</a:t>
            </a:r>
            <a:r>
              <a:rPr lang="de-DE" altLang="de-DE" sz="1400" dirty="0">
                <a:solidFill>
                  <a:srgbClr val="000000"/>
                </a:solidFill>
              </a:rPr>
              <a:t>/ </a:t>
            </a:r>
            <a:r>
              <a:rPr lang="de-DE" altLang="de-DE" sz="1400" dirty="0" err="1">
                <a:solidFill>
                  <a:srgbClr val="000000"/>
                </a:solidFill>
              </a:rPr>
              <a:t>projects</a:t>
            </a:r>
            <a:endParaRPr lang="de-DE" altLang="de-DE" sz="14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 dirty="0" err="1">
                <a:solidFill>
                  <a:srgbClr val="000000"/>
                </a:solidFill>
              </a:rPr>
              <a:t>benefit</a:t>
            </a: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</a:rPr>
              <a:t>packages</a:t>
            </a: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28" name="Rectangle 17"/>
          <p:cNvSpPr>
            <a:spLocks noChangeAspect="1" noChangeArrowheads="1"/>
          </p:cNvSpPr>
          <p:nvPr/>
        </p:nvSpPr>
        <p:spPr bwMode="auto">
          <a:xfrm>
            <a:off x="5472113" y="2601913"/>
            <a:ext cx="1889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3600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dirty="0" err="1"/>
              <a:t>winning</a:t>
            </a:r>
            <a:r>
              <a:rPr lang="de-DE" altLang="de-DE" sz="1400" dirty="0"/>
              <a:t> </a:t>
            </a:r>
            <a:r>
              <a:rPr lang="de-DE" altLang="de-DE" sz="1400" dirty="0" err="1"/>
              <a:t>strategies</a:t>
            </a:r>
            <a:endParaRPr lang="de-DE" altLang="de-DE" sz="1400" dirty="0"/>
          </a:p>
        </p:txBody>
      </p:sp>
      <p:sp>
        <p:nvSpPr>
          <p:cNvPr id="29" name="Rectangle 5"/>
          <p:cNvSpPr>
            <a:spLocks noChangeAspect="1" noChangeArrowheads="1"/>
          </p:cNvSpPr>
          <p:nvPr/>
        </p:nvSpPr>
        <p:spPr bwMode="auto">
          <a:xfrm>
            <a:off x="5472113" y="3057525"/>
            <a:ext cx="19891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marL="287338" indent="-287338">
              <a:spcBef>
                <a:spcPct val="20000"/>
              </a:spcBef>
              <a:buChar char="•"/>
              <a:tabLst>
                <a:tab pos="474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4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4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>
                <a:solidFill>
                  <a:srgbClr val="000000"/>
                </a:solidFill>
              </a:rPr>
              <a:t>identification</a:t>
            </a:r>
          </a:p>
          <a:p>
            <a:pPr eaLnBrk="1" hangingPunct="1"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>
                <a:solidFill>
                  <a:srgbClr val="000000"/>
                </a:solidFill>
              </a:rPr>
              <a:t>networking</a:t>
            </a:r>
          </a:p>
          <a:p>
            <a:pPr eaLnBrk="1" hangingPunct="1"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>
                <a:solidFill>
                  <a:srgbClr val="000000"/>
                </a:solidFill>
              </a:rPr>
              <a:t>events</a:t>
            </a:r>
          </a:p>
        </p:txBody>
      </p:sp>
      <p:sp>
        <p:nvSpPr>
          <p:cNvPr id="30" name="Line 20"/>
          <p:cNvSpPr>
            <a:spLocks noChangeAspect="1" noChangeShapeType="1"/>
          </p:cNvSpPr>
          <p:nvPr/>
        </p:nvSpPr>
        <p:spPr bwMode="auto">
          <a:xfrm>
            <a:off x="5472113" y="3060700"/>
            <a:ext cx="1421354" cy="0"/>
          </a:xfrm>
          <a:prstGeom prst="line">
            <a:avLst/>
          </a:prstGeom>
          <a:noFill/>
          <a:ln w="38100">
            <a:solidFill>
              <a:srgbClr val="0085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31" name="Rectangle 22"/>
          <p:cNvSpPr>
            <a:spLocks noChangeAspect="1" noChangeArrowheads="1"/>
          </p:cNvSpPr>
          <p:nvPr/>
        </p:nvSpPr>
        <p:spPr bwMode="auto">
          <a:xfrm>
            <a:off x="3663950" y="5048250"/>
            <a:ext cx="18891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3600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dirty="0" err="1"/>
              <a:t>customer</a:t>
            </a:r>
            <a:r>
              <a:rPr lang="de-DE" altLang="de-DE" sz="1400" dirty="0"/>
              <a:t> </a:t>
            </a:r>
            <a:r>
              <a:rPr lang="de-DE" altLang="de-DE" sz="1400" dirty="0" err="1"/>
              <a:t>loyalty</a:t>
            </a:r>
            <a:endParaRPr lang="de-DE" altLang="de-DE" sz="1400" dirty="0"/>
          </a:p>
        </p:txBody>
      </p:sp>
      <p:sp>
        <p:nvSpPr>
          <p:cNvPr id="32" name="Rectangle 5"/>
          <p:cNvSpPr>
            <a:spLocks noChangeAspect="1" noChangeArrowheads="1"/>
          </p:cNvSpPr>
          <p:nvPr/>
        </p:nvSpPr>
        <p:spPr bwMode="auto">
          <a:xfrm>
            <a:off x="3663950" y="5359400"/>
            <a:ext cx="19891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marL="287338" indent="-287338">
              <a:spcBef>
                <a:spcPct val="20000"/>
              </a:spcBef>
              <a:buChar char="•"/>
              <a:tabLst>
                <a:tab pos="474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4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4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4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>
                <a:solidFill>
                  <a:srgbClr val="000000"/>
                </a:solidFill>
              </a:rPr>
              <a:t>support</a:t>
            </a:r>
          </a:p>
          <a:p>
            <a:pPr eaLnBrk="1" hangingPunct="1"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>
                <a:solidFill>
                  <a:srgbClr val="000000"/>
                </a:solidFill>
              </a:rPr>
              <a:t>binding</a:t>
            </a:r>
          </a:p>
        </p:txBody>
      </p:sp>
      <p:sp>
        <p:nvSpPr>
          <p:cNvPr id="33" name="Line 20"/>
          <p:cNvSpPr>
            <a:spLocks noChangeAspect="1" noChangeShapeType="1"/>
          </p:cNvSpPr>
          <p:nvPr/>
        </p:nvSpPr>
        <p:spPr bwMode="auto">
          <a:xfrm>
            <a:off x="2314944" y="2445849"/>
            <a:ext cx="1890344" cy="0"/>
          </a:xfrm>
          <a:prstGeom prst="line">
            <a:avLst/>
          </a:prstGeom>
          <a:noFill/>
          <a:ln w="38100">
            <a:solidFill>
              <a:srgbClr val="0085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34" name="Line 20"/>
          <p:cNvSpPr>
            <a:spLocks noChangeAspect="1" noChangeShapeType="1"/>
          </p:cNvSpPr>
          <p:nvPr/>
        </p:nvSpPr>
        <p:spPr bwMode="auto">
          <a:xfrm>
            <a:off x="3658182" y="5375276"/>
            <a:ext cx="1299207" cy="0"/>
          </a:xfrm>
          <a:prstGeom prst="line">
            <a:avLst/>
          </a:prstGeom>
          <a:noFill/>
          <a:ln w="38100">
            <a:solidFill>
              <a:srgbClr val="0085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40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de-DE" altLang="de-DE" sz="2400" b="1" dirty="0">
                <a:solidFill>
                  <a:srgbClr val="008554"/>
                </a:solidFill>
              </a:rPr>
              <a:t>Advantages </a:t>
            </a:r>
            <a:r>
              <a:rPr lang="de-DE" altLang="de-DE" sz="2400" b="1" dirty="0" err="1">
                <a:solidFill>
                  <a:srgbClr val="008554"/>
                </a:solidFill>
              </a:rPr>
              <a:t>for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partners</a:t>
            </a:r>
            <a:endParaRPr lang="de-DE" altLang="de-DE" sz="2400" dirty="0">
              <a:solidFill>
                <a:srgbClr val="008554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rgbClr val="000000"/>
                </a:solidFill>
              </a:rPr>
              <a:t>Ideal national </a:t>
            </a:r>
            <a:r>
              <a:rPr lang="de-DE" altLang="de-DE" dirty="0" err="1">
                <a:solidFill>
                  <a:srgbClr val="000000"/>
                </a:solidFill>
              </a:rPr>
              <a:t>or</a:t>
            </a:r>
            <a:r>
              <a:rPr lang="de-DE" altLang="de-DE" dirty="0">
                <a:solidFill>
                  <a:srgbClr val="000000"/>
                </a:solidFill>
              </a:rPr>
              <a:t> regional </a:t>
            </a:r>
            <a:r>
              <a:rPr lang="de-DE" altLang="de-DE" dirty="0" err="1">
                <a:solidFill>
                  <a:srgbClr val="000000"/>
                </a:solidFill>
              </a:rPr>
              <a:t>presentation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of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companys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through</a:t>
            </a:r>
            <a:r>
              <a:rPr lang="de-DE" altLang="de-DE" dirty="0">
                <a:solidFill>
                  <a:srgbClr val="000000"/>
                </a:solidFill>
              </a:rPr>
              <a:t> a </a:t>
            </a:r>
            <a:r>
              <a:rPr lang="de-DE" altLang="de-DE" dirty="0" err="1">
                <a:solidFill>
                  <a:srgbClr val="000000"/>
                </a:solidFill>
              </a:rPr>
              <a:t>partnership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with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/>
              <a:t>German </a:t>
            </a:r>
            <a:r>
              <a:rPr lang="de-DE" altLang="de-DE" dirty="0" err="1"/>
              <a:t>Equestrian</a:t>
            </a:r>
            <a:r>
              <a:rPr lang="de-DE" altLang="de-DE" dirty="0"/>
              <a:t> </a:t>
            </a:r>
            <a:r>
              <a:rPr lang="de-DE" altLang="de-DE" dirty="0" err="1"/>
              <a:t>Federation</a:t>
            </a:r>
            <a:r>
              <a:rPr lang="de-DE" altLang="de-DE" dirty="0"/>
              <a:t> (FN)</a:t>
            </a:r>
            <a:endParaRPr lang="de-DE" altLang="de-DE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>
                <a:solidFill>
                  <a:srgbClr val="000000"/>
                </a:solidFill>
              </a:rPr>
              <a:t>Creation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of</a:t>
            </a:r>
            <a:r>
              <a:rPr lang="de-DE" altLang="de-DE" dirty="0">
                <a:solidFill>
                  <a:srgbClr val="000000"/>
                </a:solidFill>
              </a:rPr>
              <a:t> a positive </a:t>
            </a:r>
            <a:r>
              <a:rPr lang="de-DE" altLang="de-DE" dirty="0" err="1">
                <a:solidFill>
                  <a:srgbClr val="000000"/>
                </a:solidFill>
              </a:rPr>
              <a:t>image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transfer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through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engagement</a:t>
            </a:r>
            <a:r>
              <a:rPr lang="de-DE" altLang="de-DE" dirty="0">
                <a:solidFill>
                  <a:srgbClr val="000000"/>
                </a:solidFill>
              </a:rPr>
              <a:t> in a sportive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dynamic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equestrian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sport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environment</a:t>
            </a:r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9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de-DE" altLang="de-DE" sz="2400" b="1" dirty="0">
                <a:solidFill>
                  <a:srgbClr val="008554"/>
                </a:solidFill>
              </a:rPr>
              <a:t>Advantages </a:t>
            </a:r>
            <a:r>
              <a:rPr lang="de-DE" altLang="de-DE" sz="2400" b="1" dirty="0" err="1">
                <a:solidFill>
                  <a:srgbClr val="008554"/>
                </a:solidFill>
              </a:rPr>
              <a:t>for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partners</a:t>
            </a:r>
            <a:endParaRPr lang="de-DE" altLang="de-DE" sz="2400" dirty="0">
              <a:solidFill>
                <a:srgbClr val="008554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>
                <a:solidFill>
                  <a:srgbClr val="000000"/>
                </a:solidFill>
              </a:rPr>
              <a:t>Increase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of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brand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awareness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through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presence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of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logo </a:t>
            </a:r>
            <a:r>
              <a:rPr lang="de-DE" altLang="de-DE" dirty="0" err="1">
                <a:solidFill>
                  <a:srgbClr val="000000"/>
                </a:solidFill>
              </a:rPr>
              <a:t>or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advertising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message</a:t>
            </a:r>
            <a:r>
              <a:rPr lang="de-DE" altLang="de-DE" dirty="0">
                <a:solidFill>
                  <a:srgbClr val="000000"/>
                </a:solidFill>
              </a:rPr>
              <a:t> in </a:t>
            </a:r>
            <a:r>
              <a:rPr lang="de-DE" altLang="de-DE" dirty="0" err="1">
                <a:solidFill>
                  <a:srgbClr val="000000"/>
                </a:solidFill>
              </a:rPr>
              <a:t>projects</a:t>
            </a:r>
            <a:r>
              <a:rPr lang="de-DE" altLang="de-DE" dirty="0">
                <a:solidFill>
                  <a:srgbClr val="000000"/>
                </a:solidFill>
              </a:rPr>
              <a:t>, </a:t>
            </a:r>
            <a:r>
              <a:rPr lang="de-DE" altLang="de-DE" dirty="0" err="1">
                <a:solidFill>
                  <a:srgbClr val="000000"/>
                </a:solidFill>
              </a:rPr>
              <a:t>prints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online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rgbClr val="000000"/>
                </a:solidFill>
              </a:rPr>
              <a:t>Care </a:t>
            </a:r>
            <a:r>
              <a:rPr lang="de-DE" altLang="de-DE" dirty="0" err="1">
                <a:solidFill>
                  <a:srgbClr val="000000"/>
                </a:solidFill>
              </a:rPr>
              <a:t>of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business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contacts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customer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loyalty</a:t>
            </a:r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116013" y="1443038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2063" indent="-4460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36813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34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30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7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450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2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rgbClr val="008554"/>
                </a:solidFill>
              </a:rPr>
              <a:t>New </a:t>
            </a:r>
            <a:r>
              <a:rPr lang="de-DE" altLang="de-DE" sz="2400" b="1" dirty="0" err="1">
                <a:solidFill>
                  <a:srgbClr val="008554"/>
                </a:solidFill>
              </a:rPr>
              <a:t>sponsoring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structure</a:t>
            </a:r>
            <a:endParaRPr lang="de-DE" altLang="de-DE" sz="2400" dirty="0">
              <a:solidFill>
                <a:srgbClr val="008554"/>
              </a:solidFill>
            </a:endParaRPr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9405712" y="2209477"/>
            <a:ext cx="22098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2000" rIns="0" bIns="0"/>
          <a:lstStyle>
            <a:lvl1pPr marL="190500" indent="-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6F38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 dirty="0" err="1"/>
              <a:t>No</a:t>
            </a:r>
            <a:r>
              <a:rPr lang="de-DE" altLang="de-DE" sz="1400" dirty="0"/>
              <a:t> </a:t>
            </a:r>
            <a:r>
              <a:rPr lang="de-DE" altLang="de-DE" sz="1400" dirty="0" err="1"/>
              <a:t>general</a:t>
            </a:r>
            <a:r>
              <a:rPr lang="de-DE" altLang="de-DE" sz="1400" dirty="0"/>
              <a:t> </a:t>
            </a:r>
            <a:r>
              <a:rPr lang="de-DE" altLang="de-DE" sz="1400" dirty="0" err="1"/>
              <a:t>sponsor</a:t>
            </a:r>
            <a:r>
              <a:rPr lang="de-DE" altLang="de-DE" sz="1400" dirty="0"/>
              <a:t> on </a:t>
            </a:r>
            <a:r>
              <a:rPr lang="de-DE" altLang="de-DE" sz="1400" dirty="0" err="1"/>
              <a:t>the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highest</a:t>
            </a:r>
            <a:r>
              <a:rPr lang="de-DE" altLang="de-DE" sz="1400" dirty="0"/>
              <a:t> </a:t>
            </a:r>
            <a:r>
              <a:rPr lang="de-DE" altLang="de-DE" sz="1400" dirty="0" err="1"/>
              <a:t>level</a:t>
            </a:r>
            <a:r>
              <a:rPr lang="de-DE" altLang="de-DE" sz="1400" dirty="0"/>
              <a:t> </a:t>
            </a:r>
            <a:r>
              <a:rPr lang="de-DE" altLang="de-DE" sz="1400" dirty="0" err="1"/>
              <a:t>yet</a:t>
            </a:r>
            <a:endParaRPr lang="de-DE" altLang="de-DE" sz="1400" dirty="0"/>
          </a:p>
        </p:txBody>
      </p:sp>
      <p:pic>
        <p:nvPicPr>
          <p:cNvPr id="3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26180"/>
            <a:ext cx="7834312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5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0867" cy="4351338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de-DE" altLang="de-DE" sz="2400" b="1" dirty="0">
                <a:solidFill>
                  <a:srgbClr val="008554"/>
                </a:solidFill>
              </a:rPr>
              <a:t>Title </a:t>
            </a:r>
            <a:r>
              <a:rPr lang="de-DE" altLang="de-DE" sz="2400" b="1" dirty="0" err="1">
                <a:solidFill>
                  <a:srgbClr val="008554"/>
                </a:solidFill>
              </a:rPr>
              <a:t>right</a:t>
            </a:r>
            <a:endParaRPr lang="de-DE" altLang="de-DE" sz="2400" dirty="0">
              <a:solidFill>
                <a:srgbClr val="008554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rgbClr val="000000"/>
                </a:solidFill>
              </a:rPr>
              <a:t>Title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sponsor</a:t>
            </a:r>
            <a:r>
              <a:rPr lang="de-DE" altLang="de-DE" dirty="0">
                <a:solidFill>
                  <a:srgbClr val="000000"/>
                </a:solidFill>
              </a:rPr>
              <a:t>-logo </a:t>
            </a:r>
            <a:r>
              <a:rPr lang="de-DE" altLang="de-DE" dirty="0" err="1">
                <a:solidFill>
                  <a:srgbClr val="000000"/>
                </a:solidFill>
              </a:rPr>
              <a:t>for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each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/>
              <a:t>sponsor</a:t>
            </a:r>
            <a:r>
              <a:rPr lang="de-DE" altLang="de-DE" dirty="0"/>
              <a:t> </a:t>
            </a:r>
            <a:r>
              <a:rPr lang="de-DE" altLang="de-DE" dirty="0" err="1"/>
              <a:t>level</a:t>
            </a:r>
            <a:endParaRPr lang="de-DE" altLang="de-DE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>
                <a:solidFill>
                  <a:srgbClr val="000000"/>
                </a:solidFill>
              </a:rPr>
              <a:t>Right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to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apply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sponsor</a:t>
            </a:r>
            <a:r>
              <a:rPr lang="de-DE" altLang="de-DE" dirty="0">
                <a:solidFill>
                  <a:srgbClr val="000000"/>
                </a:solidFill>
              </a:rPr>
              <a:t>-logo </a:t>
            </a:r>
            <a:r>
              <a:rPr lang="de-DE" altLang="de-DE" dirty="0" err="1">
                <a:solidFill>
                  <a:srgbClr val="000000"/>
                </a:solidFill>
              </a:rPr>
              <a:t>for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use</a:t>
            </a:r>
            <a:r>
              <a:rPr lang="de-DE" altLang="de-DE" dirty="0">
                <a:solidFill>
                  <a:srgbClr val="000000"/>
                </a:solidFill>
              </a:rPr>
              <a:t> in </a:t>
            </a:r>
            <a:r>
              <a:rPr lang="de-DE" altLang="de-DE" dirty="0" err="1">
                <a:solidFill>
                  <a:srgbClr val="000000"/>
                </a:solidFill>
              </a:rPr>
              <a:t>self</a:t>
            </a:r>
            <a:r>
              <a:rPr lang="de-DE" altLang="de-DE" dirty="0">
                <a:solidFill>
                  <a:srgbClr val="000000"/>
                </a:solidFill>
              </a:rPr>
              <a:t>-promotion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PR</a:t>
            </a:r>
            <a:endParaRPr lang="de-DE" altLang="de-DE" dirty="0"/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>
                <a:solidFill>
                  <a:srgbClr val="000000"/>
                </a:solidFill>
              </a:rPr>
              <a:t>Right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of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branch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exclusivity</a:t>
            </a:r>
            <a:r>
              <a:rPr lang="de-DE" altLang="de-DE" dirty="0">
                <a:solidFill>
                  <a:srgbClr val="000000"/>
                </a:solidFill>
              </a:rPr>
              <a:t> (</a:t>
            </a:r>
            <a:r>
              <a:rPr lang="de-DE" altLang="de-DE" dirty="0" err="1">
                <a:solidFill>
                  <a:srgbClr val="000000"/>
                </a:solidFill>
              </a:rPr>
              <a:t>general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main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sponsor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only</a:t>
            </a:r>
            <a:r>
              <a:rPr lang="de-DE" altLang="de-DE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32" y="1690688"/>
            <a:ext cx="2698275" cy="366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8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de-DE" altLang="de-DE" sz="2400" b="1" dirty="0">
                <a:solidFill>
                  <a:srgbClr val="008554"/>
                </a:solidFill>
              </a:rPr>
              <a:t>Duration </a:t>
            </a:r>
            <a:r>
              <a:rPr lang="de-DE" altLang="de-DE" sz="2400" b="1" dirty="0" err="1">
                <a:solidFill>
                  <a:srgbClr val="008554"/>
                </a:solidFill>
              </a:rPr>
              <a:t>and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license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fee</a:t>
            </a:r>
            <a:endParaRPr lang="de-DE" altLang="de-DE" sz="2400" dirty="0">
              <a:solidFill>
                <a:srgbClr val="008554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smtClean="0">
                <a:solidFill>
                  <a:srgbClr val="000000"/>
                </a:solidFill>
              </a:rPr>
              <a:t>Intention</a:t>
            </a:r>
            <a:r>
              <a:rPr lang="de-DE" altLang="de-DE" dirty="0">
                <a:solidFill>
                  <a:srgbClr val="000000"/>
                </a:solidFill>
              </a:rPr>
              <a:t>: </a:t>
            </a:r>
            <a:r>
              <a:rPr lang="de-DE" altLang="de-DE" dirty="0" err="1">
                <a:solidFill>
                  <a:srgbClr val="000000"/>
                </a:solidFill>
              </a:rPr>
              <a:t>long</a:t>
            </a:r>
            <a:r>
              <a:rPr lang="de-DE" altLang="de-DE" dirty="0">
                <a:solidFill>
                  <a:srgbClr val="000000"/>
                </a:solidFill>
              </a:rPr>
              <a:t>-term </a:t>
            </a:r>
            <a:r>
              <a:rPr lang="de-DE" altLang="de-DE" dirty="0" err="1">
                <a:solidFill>
                  <a:srgbClr val="000000"/>
                </a:solidFill>
              </a:rPr>
              <a:t>partnerships</a:t>
            </a:r>
            <a:r>
              <a:rPr lang="de-DE" altLang="de-DE" dirty="0">
                <a:solidFill>
                  <a:srgbClr val="000000"/>
                </a:solidFill>
              </a:rPr>
              <a:t>, </a:t>
            </a:r>
            <a:r>
              <a:rPr lang="de-DE" altLang="de-DE" dirty="0" err="1">
                <a:solidFill>
                  <a:srgbClr val="000000"/>
                </a:solidFill>
              </a:rPr>
              <a:t>minimum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duration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two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years</a:t>
            </a:r>
            <a:endParaRPr lang="de-DE" altLang="de-DE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smtClean="0">
                <a:solidFill>
                  <a:srgbClr val="000000"/>
                </a:solidFill>
              </a:rPr>
              <a:t>Minimum </a:t>
            </a:r>
            <a:r>
              <a:rPr lang="de-DE" altLang="de-DE" dirty="0" err="1">
                <a:solidFill>
                  <a:srgbClr val="000000"/>
                </a:solidFill>
              </a:rPr>
              <a:t>payment</a:t>
            </a:r>
            <a:r>
              <a:rPr lang="de-DE" altLang="de-DE" dirty="0">
                <a:solidFill>
                  <a:srgbClr val="000000"/>
                </a:solidFill>
              </a:rPr>
              <a:t> 15.000 EUR p.a.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dirty="0">
                <a:solidFill>
                  <a:srgbClr val="000000"/>
                </a:solidFill>
              </a:rPr>
              <a:t>(plus VAT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production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costs</a:t>
            </a:r>
            <a:r>
              <a:rPr lang="de-DE" altLang="de-DE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138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90600" y="1443038"/>
            <a:ext cx="777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2063" indent="-4460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36813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34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30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7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450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2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err="1">
                <a:solidFill>
                  <a:srgbClr val="008554"/>
                </a:solidFill>
              </a:rPr>
              <a:t>Measures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by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the</a:t>
            </a:r>
            <a:r>
              <a:rPr lang="de-DE" altLang="de-DE" sz="2400" b="1" dirty="0">
                <a:solidFill>
                  <a:srgbClr val="008554"/>
                </a:solidFill>
              </a:rPr>
              <a:t> FN</a:t>
            </a:r>
            <a:endParaRPr lang="de-DE" altLang="de-DE" sz="2400" dirty="0">
              <a:solidFill>
                <a:srgbClr val="008554"/>
              </a:solidFill>
            </a:endParaRPr>
          </a:p>
        </p:txBody>
      </p:sp>
      <p:sp>
        <p:nvSpPr>
          <p:cNvPr id="6" name="Rectangle 4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768600" y="1893888"/>
            <a:ext cx="3805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3600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kumimoji="1" lang="de-DE" altLang="de-DE" sz="1200" b="1"/>
              <a:t>Describtion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29400" y="1892300"/>
            <a:ext cx="2479675" cy="292100"/>
            <a:chOff x="4262" y="1128"/>
            <a:chExt cx="1742" cy="184"/>
          </a:xfrm>
        </p:grpSpPr>
        <p:sp>
          <p:nvSpPr>
            <p:cNvPr id="8" name="Rectangle 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62" y="1128"/>
              <a:ext cx="174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72000" rIns="0" bIns="3600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 sz="1200" b="1" dirty="0"/>
                <a:t>Advantages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262" y="1311"/>
              <a:ext cx="1738" cy="1"/>
            </a:xfrm>
            <a:prstGeom prst="line">
              <a:avLst/>
            </a:prstGeom>
            <a:noFill/>
            <a:ln w="38100">
              <a:solidFill>
                <a:srgbClr val="00855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68600" y="2184400"/>
            <a:ext cx="35988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marL="282575" indent="-282575">
              <a:spcBef>
                <a:spcPct val="20000"/>
              </a:spcBef>
              <a:buChar char="•"/>
              <a:tabLst>
                <a:tab pos="476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6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/>
              <a:t>Annual performance review with the sponsors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21450" y="2209800"/>
            <a:ext cx="2546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marL="285750" indent="-285750">
              <a:spcBef>
                <a:spcPct val="20000"/>
              </a:spcBef>
              <a:buChar char="•"/>
              <a:tabLst>
                <a:tab pos="476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6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/>
              <a:t>Build confidence with the partners</a:t>
            </a:r>
          </a:p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>
                <a:cs typeface="Arial" panose="020B0604020202020204" pitchFamily="34" charset="0"/>
              </a:rPr>
              <a:t>Increase of commitments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90600" y="2260600"/>
            <a:ext cx="1624013" cy="1366838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tabLst>
                <a:tab pos="476250" algn="l"/>
                <a:tab pos="76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6250" algn="l"/>
                <a:tab pos="76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6250" algn="l"/>
                <a:tab pos="76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1"/>
              </a:buClr>
              <a:buSzPct val="110000"/>
              <a:buFont typeface="Webdings" panose="05030102010509060703" pitchFamily="18" charset="2"/>
              <a:buNone/>
            </a:pPr>
            <a:endParaRPr kumimoji="1" lang="de-DE" altLang="de-DE" sz="1200" b="1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SzPct val="110000"/>
              <a:buFont typeface="Webdings" panose="05030102010509060703" pitchFamily="18" charset="2"/>
              <a:buNone/>
            </a:pPr>
            <a:r>
              <a:rPr kumimoji="1" lang="de-DE" altLang="de-DE" sz="1400" b="1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90600" y="3657600"/>
            <a:ext cx="1624013" cy="1366838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tabLst>
                <a:tab pos="476250" algn="l"/>
                <a:tab pos="76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6250" algn="l"/>
                <a:tab pos="76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6250" algn="l"/>
                <a:tab pos="76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bg1"/>
              </a:buClr>
              <a:buSzPct val="110000"/>
              <a:buFont typeface="Webdings" panose="05030102010509060703" pitchFamily="18" charset="2"/>
              <a:buNone/>
            </a:pPr>
            <a:endParaRPr kumimoji="1" lang="de-DE" altLang="de-DE" sz="1200" b="1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SzPct val="110000"/>
              <a:buFont typeface="Webdings" panose="05030102010509060703" pitchFamily="18" charset="2"/>
              <a:buNone/>
            </a:pPr>
            <a:r>
              <a:rPr kumimoji="1" lang="de-DE" altLang="de-DE" sz="1400" b="1">
                <a:solidFill>
                  <a:schemeClr val="bg1"/>
                </a:solidFill>
              </a:rPr>
              <a:t>Sponsoring events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743200" y="3429000"/>
            <a:ext cx="35988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marL="285750" indent="-285750">
              <a:spcBef>
                <a:spcPct val="20000"/>
              </a:spcBef>
              <a:buChar char="•"/>
              <a:tabLst>
                <a:tab pos="476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6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None/>
            </a:pPr>
            <a:endParaRPr lang="de-DE" altLang="de-DE" sz="1200" dirty="0"/>
          </a:p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 dirty="0" err="1">
                <a:solidFill>
                  <a:srgbClr val="000000"/>
                </a:solidFill>
              </a:rPr>
              <a:t>Possibility</a:t>
            </a: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</a:rPr>
              <a:t>of</a:t>
            </a: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</a:rPr>
              <a:t>participation</a:t>
            </a:r>
            <a:r>
              <a:rPr lang="de-DE" altLang="de-DE" sz="1400" dirty="0">
                <a:solidFill>
                  <a:srgbClr val="000000"/>
                </a:solidFill>
              </a:rPr>
              <a:t> in </a:t>
            </a:r>
            <a:r>
              <a:rPr lang="de-DE" altLang="de-DE" sz="1400" dirty="0" err="1">
                <a:solidFill>
                  <a:srgbClr val="000000"/>
                </a:solidFill>
              </a:rPr>
              <a:t>exclusive</a:t>
            </a: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</a:rPr>
              <a:t>events</a:t>
            </a: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</a:rPr>
              <a:t>with</a:t>
            </a: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</a:rPr>
              <a:t>other</a:t>
            </a:r>
            <a:r>
              <a:rPr lang="de-DE" altLang="de-DE" sz="1400" dirty="0">
                <a:solidFill>
                  <a:srgbClr val="000000"/>
                </a:solidFill>
              </a:rPr>
              <a:t> FN-partners</a:t>
            </a:r>
            <a:r>
              <a:rPr lang="de-DE" alt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None/>
            </a:pPr>
            <a:endParaRPr lang="de-DE" altLang="de-DE" sz="1200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521450" y="3657600"/>
            <a:ext cx="2546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marL="285750" indent="-285750">
              <a:spcBef>
                <a:spcPct val="20000"/>
              </a:spcBef>
              <a:buChar char="•"/>
              <a:tabLst>
                <a:tab pos="476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6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/>
              <a:t>Communication platform for new products</a:t>
            </a:r>
          </a:p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/>
              <a:t>Business to business (B2B)</a:t>
            </a:r>
          </a:p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>
                <a:cs typeface="Arial" panose="020B0604020202020204" pitchFamily="34" charset="0"/>
              </a:rPr>
              <a:t>Cultivation of contacts</a:t>
            </a:r>
          </a:p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endParaRPr lang="de-DE" altLang="de-DE" sz="140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990600" y="5056188"/>
            <a:ext cx="1624013" cy="1366837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tabLst>
                <a:tab pos="476250" algn="l"/>
                <a:tab pos="76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6250" algn="l"/>
                <a:tab pos="76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6250" algn="l"/>
                <a:tab pos="76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  <a:tab pos="76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1"/>
              </a:buClr>
              <a:buSzPct val="110000"/>
              <a:buFont typeface="Webdings" panose="05030102010509060703" pitchFamily="18" charset="2"/>
              <a:buNone/>
            </a:pPr>
            <a:endParaRPr kumimoji="1" lang="de-DE" altLang="de-DE" sz="1200" b="1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SzPct val="110000"/>
              <a:buFont typeface="Webdings" panose="05030102010509060703" pitchFamily="18" charset="2"/>
              <a:buNone/>
            </a:pPr>
            <a:r>
              <a:rPr kumimoji="1" lang="de-DE" altLang="de-DE" sz="1400" b="1">
                <a:solidFill>
                  <a:schemeClr val="bg1"/>
                </a:solidFill>
              </a:rPr>
              <a:t>Documentations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768600" y="5056188"/>
            <a:ext cx="359886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marL="285750" indent="-285750">
              <a:spcBef>
                <a:spcPct val="20000"/>
              </a:spcBef>
              <a:buChar char="•"/>
              <a:tabLst>
                <a:tab pos="476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6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>
                <a:solidFill>
                  <a:srgbClr val="000000"/>
                </a:solidFill>
              </a:rPr>
              <a:t>Comprehensive (photo) documentation about engagement at the end of the year (for general and main sponsors only</a:t>
            </a:r>
            <a:r>
              <a:rPr lang="de-DE" altLang="de-DE" sz="1400" b="1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521450" y="5056188"/>
            <a:ext cx="25463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marL="285750" indent="-285750">
              <a:spcBef>
                <a:spcPct val="20000"/>
              </a:spcBef>
              <a:buChar char="•"/>
              <a:tabLst>
                <a:tab pos="476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76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/>
              <a:t>Professional performance</a:t>
            </a:r>
          </a:p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r>
              <a:rPr lang="de-DE" altLang="de-DE" sz="1400"/>
              <a:t>Cooperation bears in mind </a:t>
            </a:r>
          </a:p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endParaRPr lang="de-DE" altLang="de-DE" sz="1400"/>
          </a:p>
          <a:p>
            <a:pPr>
              <a:buClr>
                <a:schemeClr val="bg2"/>
              </a:buClr>
              <a:buSzPct val="110000"/>
              <a:buFont typeface="Webdings" panose="05030102010509060703" pitchFamily="18" charset="2"/>
              <a:buChar char="&lt;"/>
            </a:pPr>
            <a:endParaRPr lang="de-DE" altLang="de-DE" sz="1400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2768600" y="6423025"/>
            <a:ext cx="6319838" cy="1588"/>
          </a:xfrm>
          <a:prstGeom prst="line">
            <a:avLst/>
          </a:prstGeom>
          <a:noFill/>
          <a:ln w="12700">
            <a:solidFill>
              <a:srgbClr val="0085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20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68600" y="2184400"/>
            <a:ext cx="3670300" cy="1588"/>
          </a:xfrm>
          <a:prstGeom prst="line">
            <a:avLst/>
          </a:prstGeom>
          <a:noFill/>
          <a:ln w="38100">
            <a:solidFill>
              <a:srgbClr val="0085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2768600" y="3627438"/>
            <a:ext cx="6499225" cy="1587"/>
          </a:xfrm>
          <a:prstGeom prst="line">
            <a:avLst/>
          </a:prstGeom>
          <a:noFill/>
          <a:ln w="12700">
            <a:solidFill>
              <a:srgbClr val="0085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2768600" y="5056188"/>
            <a:ext cx="6356350" cy="1587"/>
          </a:xfrm>
          <a:prstGeom prst="line">
            <a:avLst/>
          </a:prstGeom>
          <a:noFill/>
          <a:ln w="12700">
            <a:solidFill>
              <a:srgbClr val="0085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21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  <a:buSzPct val="110000"/>
              <a:buNone/>
            </a:pPr>
            <a:r>
              <a:rPr lang="de-DE" altLang="de-DE" sz="2400" b="1" dirty="0">
                <a:solidFill>
                  <a:srgbClr val="008554"/>
                </a:solidFill>
              </a:rPr>
              <a:t>Areas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/>
              <a:t>High </a:t>
            </a:r>
            <a:r>
              <a:rPr lang="de-DE" altLang="de-DE" dirty="0" err="1"/>
              <a:t>performance</a:t>
            </a:r>
            <a:r>
              <a:rPr lang="de-DE" altLang="de-DE" dirty="0"/>
              <a:t> </a:t>
            </a:r>
            <a:r>
              <a:rPr lang="de-DE" altLang="de-DE" dirty="0" err="1"/>
              <a:t>sports</a:t>
            </a:r>
            <a:endParaRPr lang="de-DE" altLang="de-DE" dirty="0"/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/>
              <a:t>Supporting</a:t>
            </a:r>
            <a:r>
              <a:rPr lang="de-DE" altLang="de-DE" dirty="0"/>
              <a:t> </a:t>
            </a:r>
            <a:r>
              <a:rPr lang="de-DE" altLang="de-DE" dirty="0" err="1"/>
              <a:t>talents</a:t>
            </a:r>
            <a:endParaRPr lang="de-DE" altLang="de-DE" dirty="0"/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/>
              <a:t>Tournament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leisure</a:t>
            </a:r>
            <a:r>
              <a:rPr lang="de-DE" altLang="de-DE" dirty="0"/>
              <a:t> </a:t>
            </a:r>
            <a:r>
              <a:rPr lang="de-DE" altLang="de-DE" dirty="0" err="1"/>
              <a:t>sports</a:t>
            </a:r>
            <a:endParaRPr lang="de-DE" altLang="de-DE" dirty="0"/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/>
              <a:t>Advanced</a:t>
            </a:r>
            <a:r>
              <a:rPr lang="de-DE" altLang="de-DE" dirty="0"/>
              <a:t> </a:t>
            </a:r>
            <a:r>
              <a:rPr lang="de-DE" altLang="de-DE" dirty="0" err="1"/>
              <a:t>training</a:t>
            </a:r>
            <a:r>
              <a:rPr lang="de-DE" altLang="de-DE" dirty="0"/>
              <a:t> / </a:t>
            </a:r>
            <a:r>
              <a:rPr lang="de-DE" altLang="de-DE" dirty="0" err="1"/>
              <a:t>science</a:t>
            </a:r>
            <a:endParaRPr lang="de-DE" altLang="de-DE" dirty="0"/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/>
              <a:t>Horse</a:t>
            </a:r>
            <a:r>
              <a:rPr lang="de-DE" altLang="de-DE" dirty="0"/>
              <a:t> </a:t>
            </a:r>
            <a:r>
              <a:rPr lang="de-DE" altLang="de-DE" dirty="0" err="1"/>
              <a:t>keeping</a:t>
            </a:r>
            <a:endParaRPr lang="de-DE" altLang="de-DE" dirty="0"/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/>
              <a:t>Horse</a:t>
            </a:r>
            <a:r>
              <a:rPr lang="de-DE" altLang="de-DE" dirty="0"/>
              <a:t> </a:t>
            </a:r>
            <a:r>
              <a:rPr lang="de-DE" altLang="de-DE" dirty="0" err="1"/>
              <a:t>breeding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5199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10324" cy="4351338"/>
          </a:xfrm>
        </p:spPr>
        <p:txBody>
          <a:bodyPr/>
          <a:lstStyle/>
          <a:p>
            <a:pPr>
              <a:buClr>
                <a:schemeClr val="bg2"/>
              </a:buClr>
              <a:buSzPct val="110000"/>
              <a:buNone/>
            </a:pPr>
            <a:r>
              <a:rPr lang="de-DE" altLang="de-DE" sz="2400" b="1" dirty="0" err="1">
                <a:solidFill>
                  <a:srgbClr val="008554"/>
                </a:solidFill>
              </a:rPr>
              <a:t>Marketable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project</a:t>
            </a:r>
            <a:r>
              <a:rPr lang="de-DE" altLang="de-DE" sz="2400" b="1" dirty="0">
                <a:solidFill>
                  <a:srgbClr val="008554"/>
                </a:solidFill>
              </a:rPr>
              <a:t> in high </a:t>
            </a:r>
            <a:r>
              <a:rPr lang="de-DE" altLang="de-DE" sz="2400" b="1" dirty="0" err="1">
                <a:solidFill>
                  <a:srgbClr val="008554"/>
                </a:solidFill>
              </a:rPr>
              <a:t>performance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8554"/>
                </a:solidFill>
              </a:rPr>
              <a:t>sports</a:t>
            </a:r>
            <a:endParaRPr lang="de-DE" altLang="de-DE" sz="2400" b="1" dirty="0" smtClean="0">
              <a:solidFill>
                <a:srgbClr val="008554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/>
              <a:t>Logo </a:t>
            </a:r>
            <a:r>
              <a:rPr lang="de-DE" altLang="de-DE" dirty="0" err="1"/>
              <a:t>placement</a:t>
            </a:r>
            <a:r>
              <a:rPr lang="de-DE" altLang="de-DE" dirty="0"/>
              <a:t> on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apparel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national </a:t>
            </a:r>
            <a:r>
              <a:rPr lang="de-DE" altLang="de-DE" dirty="0" err="1"/>
              <a:t>teams</a:t>
            </a:r>
            <a:endParaRPr lang="de-DE" altLang="de-DE" dirty="0"/>
          </a:p>
        </p:txBody>
      </p:sp>
      <p:pic>
        <p:nvPicPr>
          <p:cNvPr id="12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83" y="3854980"/>
            <a:ext cx="3365500" cy="224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58" y="2040467"/>
            <a:ext cx="3365500" cy="224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r="19627"/>
          <a:stretch>
            <a:fillRect/>
          </a:stretch>
        </p:blipFill>
        <p:spPr bwMode="auto">
          <a:xfrm>
            <a:off x="8818033" y="2991380"/>
            <a:ext cx="2487613" cy="2798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6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de-DE" altLang="de-DE" b="1" dirty="0" err="1">
                <a:solidFill>
                  <a:srgbClr val="008554"/>
                </a:solidFill>
              </a:rPr>
              <a:t>Overview</a:t>
            </a:r>
            <a:r>
              <a:rPr lang="de-DE" altLang="de-DE" b="1" dirty="0">
                <a:solidFill>
                  <a:srgbClr val="008014"/>
                </a:solidFill>
              </a:rPr>
              <a:t>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dirty="0" smtClean="0"/>
              <a:t> Portrait</a:t>
            </a:r>
            <a:r>
              <a:rPr lang="de-DE" altLang="de-DE" b="1" dirty="0" smtClean="0"/>
              <a:t> </a:t>
            </a:r>
            <a:r>
              <a:rPr lang="de-DE" altLang="de-DE" dirty="0"/>
              <a:t>German </a:t>
            </a:r>
            <a:r>
              <a:rPr lang="de-DE" altLang="de-DE" dirty="0" err="1"/>
              <a:t>Equestrian</a:t>
            </a:r>
            <a:r>
              <a:rPr lang="de-DE" altLang="de-DE" dirty="0"/>
              <a:t> </a:t>
            </a:r>
            <a:r>
              <a:rPr lang="de-DE" altLang="de-DE" dirty="0" err="1"/>
              <a:t>Federation</a:t>
            </a:r>
            <a:r>
              <a:rPr lang="de-DE" altLang="de-DE" dirty="0"/>
              <a:t> (FN)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dirty="0" smtClean="0"/>
              <a:t> Budget </a:t>
            </a:r>
            <a:r>
              <a:rPr lang="de-DE" altLang="de-DE" dirty="0"/>
              <a:t>NF Germany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dirty="0" smtClean="0"/>
              <a:t> Marketing </a:t>
            </a:r>
            <a:r>
              <a:rPr lang="de-DE" altLang="de-DE" dirty="0" err="1"/>
              <a:t>strategy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NF </a:t>
            </a:r>
            <a:r>
              <a:rPr lang="de-DE" altLang="de-DE" dirty="0" smtClean="0"/>
              <a:t>Germany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dirty="0"/>
              <a:t> </a:t>
            </a:r>
            <a:r>
              <a:rPr lang="de-DE" dirty="0"/>
              <a:t>Stiftung Deutscher Spitzenpferdesport</a:t>
            </a:r>
          </a:p>
          <a:p>
            <a:pPr marL="0" indent="0">
              <a:spcBef>
                <a:spcPct val="50000"/>
              </a:spcBef>
              <a:buNone/>
            </a:pPr>
            <a:endParaRPr lang="de-DE" alt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419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25626"/>
            <a:ext cx="8644467" cy="646642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SzPct val="110000"/>
              <a:buNone/>
            </a:pPr>
            <a:r>
              <a:rPr lang="de-DE" altLang="de-DE" sz="2400" b="1" dirty="0" err="1">
                <a:solidFill>
                  <a:srgbClr val="008554"/>
                </a:solidFill>
              </a:rPr>
              <a:t>Marketable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project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smtClean="0">
                <a:solidFill>
                  <a:srgbClr val="008554"/>
                </a:solidFill>
              </a:rPr>
              <a:t>in </a:t>
            </a:r>
            <a:r>
              <a:rPr lang="de-DE" altLang="de-DE" sz="2400" b="1" dirty="0" err="1">
                <a:solidFill>
                  <a:srgbClr val="008554"/>
                </a:solidFill>
              </a:rPr>
              <a:t>tournament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and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leisure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008554"/>
                </a:solidFill>
              </a:rPr>
              <a:t>sports</a:t>
            </a:r>
            <a:endParaRPr lang="de-DE" altLang="de-DE" sz="2400" b="1" dirty="0">
              <a:solidFill>
                <a:srgbClr val="008554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838199" y="2472268"/>
            <a:ext cx="3894668" cy="87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/>
              <a:t>„Coffee </a:t>
            </a:r>
            <a:r>
              <a:rPr lang="de-DE" altLang="de-DE" dirty="0" err="1"/>
              <a:t>support</a:t>
            </a:r>
            <a:r>
              <a:rPr lang="de-DE" altLang="de-DE" dirty="0"/>
              <a:t>“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smtClean="0"/>
              <a:t>regional </a:t>
            </a:r>
            <a:r>
              <a:rPr lang="de-DE" altLang="de-DE" dirty="0" err="1" smtClean="0"/>
              <a:t>tournaments</a:t>
            </a:r>
            <a:r>
              <a:rPr lang="de-DE" altLang="de-DE" dirty="0" smtClean="0"/>
              <a:t> </a:t>
            </a:r>
            <a:endParaRPr lang="de-DE" altLang="de-DE" dirty="0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67" y="2941638"/>
            <a:ext cx="3825875" cy="25511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692" y="3941763"/>
            <a:ext cx="3490913" cy="232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717" y="1825626"/>
            <a:ext cx="2967038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Marketing </a:t>
            </a:r>
            <a:r>
              <a:rPr lang="de-DE" altLang="de-DE" sz="3600" b="1" dirty="0" err="1"/>
              <a:t>Strategy</a:t>
            </a:r>
            <a:r>
              <a:rPr lang="de-DE" altLang="de-DE" sz="3600" b="1" dirty="0"/>
              <a:t> FN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25626"/>
            <a:ext cx="8644467" cy="646642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SzPct val="110000"/>
              <a:buNone/>
            </a:pPr>
            <a:r>
              <a:rPr lang="de-DE" altLang="de-DE" sz="2400" b="1" dirty="0" err="1">
                <a:solidFill>
                  <a:srgbClr val="008554"/>
                </a:solidFill>
              </a:rPr>
              <a:t>Marketable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project</a:t>
            </a:r>
            <a:r>
              <a:rPr lang="de-DE" altLang="de-DE" sz="2400" b="1" dirty="0">
                <a:solidFill>
                  <a:srgbClr val="008554"/>
                </a:solidFill>
              </a:rPr>
              <a:t> in </a:t>
            </a:r>
            <a:r>
              <a:rPr lang="de-DE" altLang="de-DE" sz="2400" b="1" dirty="0" err="1">
                <a:solidFill>
                  <a:srgbClr val="008554"/>
                </a:solidFill>
              </a:rPr>
              <a:t>leisure</a:t>
            </a:r>
            <a:r>
              <a:rPr lang="de-DE" altLang="de-DE" sz="2400" b="1" dirty="0">
                <a:solidFill>
                  <a:srgbClr val="008554"/>
                </a:solidFill>
              </a:rPr>
              <a:t> </a:t>
            </a:r>
            <a:r>
              <a:rPr lang="de-DE" altLang="de-DE" sz="2400" b="1" dirty="0" err="1">
                <a:solidFill>
                  <a:srgbClr val="008554"/>
                </a:solidFill>
              </a:rPr>
              <a:t>sports</a:t>
            </a:r>
            <a:endParaRPr lang="de-DE" altLang="de-DE" sz="2400" b="1" dirty="0">
              <a:solidFill>
                <a:srgbClr val="008554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838199" y="2472268"/>
            <a:ext cx="3894668" cy="206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/>
              <a:t>Financial </a:t>
            </a:r>
            <a:r>
              <a:rPr lang="de-DE" altLang="de-DE" dirty="0" err="1"/>
              <a:t>support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riding</a:t>
            </a:r>
            <a:r>
              <a:rPr lang="de-DE" altLang="de-DE" dirty="0"/>
              <a:t> </a:t>
            </a:r>
            <a:r>
              <a:rPr lang="de-DE" altLang="de-DE" dirty="0" err="1" smtClean="0"/>
              <a:t>clubs</a:t>
            </a:r>
            <a:r>
              <a:rPr lang="de-DE" altLang="de-DE" dirty="0" smtClean="0"/>
              <a:t>/</a:t>
            </a:r>
            <a:r>
              <a:rPr lang="de-DE" altLang="de-DE" dirty="0" err="1" smtClean="0"/>
              <a:t>schools</a:t>
            </a:r>
            <a:r>
              <a:rPr lang="de-DE" altLang="de-DE" dirty="0" smtClean="0"/>
              <a:t> </a:t>
            </a:r>
            <a:r>
              <a:rPr lang="de-DE" altLang="de-DE" dirty="0"/>
              <a:t>in </a:t>
            </a:r>
            <a:r>
              <a:rPr lang="de-DE" altLang="de-DE" dirty="0" err="1"/>
              <a:t>renovating</a:t>
            </a:r>
            <a:r>
              <a:rPr lang="de-DE" altLang="de-DE" dirty="0"/>
              <a:t> </a:t>
            </a:r>
            <a:r>
              <a:rPr lang="de-DE" altLang="de-DE" dirty="0" err="1"/>
              <a:t>their</a:t>
            </a:r>
            <a:r>
              <a:rPr lang="de-DE" altLang="de-DE" dirty="0"/>
              <a:t> </a:t>
            </a:r>
            <a:r>
              <a:rPr lang="de-DE" altLang="de-DE" dirty="0" err="1"/>
              <a:t>facilities</a:t>
            </a:r>
            <a:endParaRPr lang="de-DE" altLang="de-DE" dirty="0"/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7" y="2543706"/>
            <a:ext cx="2273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nhalts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17" y="2472268"/>
            <a:ext cx="3078163" cy="192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nhaltsplatzhalt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55" y="4199468"/>
            <a:ext cx="3044825" cy="199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866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e-DE" altLang="de-DE" sz="2800" b="1" dirty="0" err="1">
                <a:solidFill>
                  <a:srgbClr val="008554"/>
                </a:solidFill>
              </a:rPr>
              <a:t>Overview</a:t>
            </a:r>
            <a:r>
              <a:rPr lang="de-DE" altLang="de-DE" sz="2800" b="1" dirty="0">
                <a:solidFill>
                  <a:srgbClr val="008554"/>
                </a:solidFill>
              </a:rPr>
              <a:t>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>
                <a:solidFill>
                  <a:srgbClr val="C0C0C0"/>
                </a:solidFill>
              </a:rPr>
              <a:t>Portrait</a:t>
            </a:r>
            <a:r>
              <a:rPr lang="de-DE" altLang="de-DE" sz="2800" b="1" dirty="0">
                <a:solidFill>
                  <a:srgbClr val="C0C0C0"/>
                </a:solidFill>
              </a:rPr>
              <a:t> </a:t>
            </a:r>
            <a:r>
              <a:rPr lang="de-DE" altLang="de-DE" sz="2800" dirty="0">
                <a:solidFill>
                  <a:srgbClr val="C0C0C0"/>
                </a:solidFill>
              </a:rPr>
              <a:t>German </a:t>
            </a:r>
            <a:r>
              <a:rPr lang="de-DE" altLang="de-DE" sz="2800" dirty="0" err="1">
                <a:solidFill>
                  <a:srgbClr val="C0C0C0"/>
                </a:solidFill>
              </a:rPr>
              <a:t>Equestrian</a:t>
            </a:r>
            <a:r>
              <a:rPr lang="de-DE" altLang="de-DE" sz="2800" dirty="0">
                <a:solidFill>
                  <a:srgbClr val="C0C0C0"/>
                </a:solidFill>
              </a:rPr>
              <a:t> </a:t>
            </a:r>
            <a:r>
              <a:rPr lang="de-DE" altLang="de-DE" sz="2800" dirty="0" err="1">
                <a:solidFill>
                  <a:srgbClr val="C0C0C0"/>
                </a:solidFill>
              </a:rPr>
              <a:t>Federation</a:t>
            </a:r>
            <a:r>
              <a:rPr lang="de-DE" altLang="de-DE" sz="2800" dirty="0">
                <a:solidFill>
                  <a:srgbClr val="C0C0C0"/>
                </a:solidFill>
              </a:rPr>
              <a:t> (FN)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 smtClean="0">
                <a:solidFill>
                  <a:srgbClr val="C0C0C0"/>
                </a:solidFill>
              </a:rPr>
              <a:t>Budget </a:t>
            </a:r>
            <a:r>
              <a:rPr lang="de-DE" altLang="de-DE" sz="2800" dirty="0">
                <a:solidFill>
                  <a:srgbClr val="C0C0C0"/>
                </a:solidFill>
              </a:rPr>
              <a:t>NF Germany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>
                <a:solidFill>
                  <a:schemeClr val="bg1">
                    <a:lumMod val="75000"/>
                  </a:schemeClr>
                </a:solidFill>
              </a:rPr>
              <a:t>Marketing </a:t>
            </a:r>
            <a:r>
              <a:rPr lang="de-DE" altLang="de-DE" sz="2800" dirty="0" err="1">
                <a:solidFill>
                  <a:schemeClr val="bg1">
                    <a:lumMod val="75000"/>
                  </a:schemeClr>
                </a:solidFill>
              </a:rPr>
              <a:t>strategy</a:t>
            </a:r>
            <a:r>
              <a:rPr lang="de-DE" altLang="de-DE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altLang="de-DE" sz="2800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altLang="de-DE" sz="2800" dirty="0">
                <a:solidFill>
                  <a:schemeClr val="bg1">
                    <a:lumMod val="75000"/>
                  </a:schemeClr>
                </a:solidFill>
              </a:rPr>
              <a:t> NF </a:t>
            </a:r>
            <a:r>
              <a:rPr lang="de-DE" altLang="de-DE" sz="2800" dirty="0" smtClean="0">
                <a:solidFill>
                  <a:schemeClr val="bg1">
                    <a:lumMod val="75000"/>
                  </a:schemeClr>
                </a:solidFill>
              </a:rPr>
              <a:t>Germany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sz="2800" dirty="0"/>
              <a:t>Stiftung Deutscher Spitzenpferdesport</a:t>
            </a:r>
          </a:p>
          <a:p>
            <a:pPr marL="0" indent="0">
              <a:spcBef>
                <a:spcPct val="50000"/>
              </a:spcBef>
              <a:buNone/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877451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 smtClean="0"/>
              <a:t>Stiftung Deutscher Spitzenpferdesport</a:t>
            </a:r>
            <a:endParaRPr lang="de-DE" alt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de-DE" sz="2400" dirty="0" err="1"/>
              <a:t>Founded</a:t>
            </a:r>
            <a:r>
              <a:rPr lang="de-DE" sz="2400" dirty="0"/>
              <a:t> in 2013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sz="2400" dirty="0"/>
              <a:t>2 Mio. Euro </a:t>
            </a:r>
            <a:r>
              <a:rPr lang="de-DE" sz="2400" dirty="0" err="1"/>
              <a:t>settlement</a:t>
            </a:r>
            <a:r>
              <a:rPr lang="de-DE" sz="2400" dirty="0"/>
              <a:t> </a:t>
            </a:r>
            <a:r>
              <a:rPr lang="de-DE" sz="2400" dirty="0" err="1"/>
              <a:t>capital</a:t>
            </a:r>
            <a:endParaRPr lang="de-DE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de-DE" sz="2400" dirty="0"/>
              <a:t>1,4 Mio. Euro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since</a:t>
            </a:r>
            <a:r>
              <a:rPr lang="de-DE" sz="2400" dirty="0"/>
              <a:t> </a:t>
            </a:r>
            <a:r>
              <a:rPr lang="de-DE" sz="2400" dirty="0" err="1"/>
              <a:t>foundation</a:t>
            </a:r>
            <a:r>
              <a:rPr lang="de-DE" sz="2400" dirty="0"/>
              <a:t> in 2013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sz="2400" dirty="0" err="1"/>
              <a:t>Aim</a:t>
            </a:r>
            <a:r>
              <a:rPr lang="de-DE" sz="2400" dirty="0"/>
              <a:t>: </a:t>
            </a:r>
            <a:r>
              <a:rPr lang="de-DE" sz="2400" dirty="0" err="1"/>
              <a:t>Securing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quality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German high-level </a:t>
            </a:r>
            <a:r>
              <a:rPr lang="de-DE" sz="2400" dirty="0" err="1"/>
              <a:t>equestrian</a:t>
            </a:r>
            <a:r>
              <a:rPr lang="de-DE" sz="2400" dirty="0"/>
              <a:t> </a:t>
            </a:r>
            <a:r>
              <a:rPr lang="de-DE" sz="2400" dirty="0" err="1"/>
              <a:t>sport</a:t>
            </a:r>
            <a:r>
              <a:rPr lang="de-DE" sz="2400" dirty="0"/>
              <a:t> </a:t>
            </a:r>
            <a:r>
              <a:rPr lang="de-DE" sz="2400" dirty="0" err="1"/>
              <a:t>through</a:t>
            </a:r>
            <a:r>
              <a:rPr lang="de-DE" sz="2400" dirty="0"/>
              <a:t> </a:t>
            </a:r>
            <a:r>
              <a:rPr lang="de-DE" sz="2400" dirty="0" err="1"/>
              <a:t>funding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selected</a:t>
            </a:r>
            <a:r>
              <a:rPr lang="de-DE" sz="2400" dirty="0"/>
              <a:t> </a:t>
            </a:r>
            <a:r>
              <a:rPr lang="de-DE" sz="2400" dirty="0" err="1"/>
              <a:t>projects</a:t>
            </a:r>
            <a:endParaRPr lang="de-DE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de-DE" sz="2400" dirty="0"/>
              <a:t>The </a:t>
            </a:r>
            <a:r>
              <a:rPr lang="de-DE" sz="2400" dirty="0" err="1"/>
              <a:t>Foundation</a:t>
            </a:r>
            <a:r>
              <a:rPr lang="de-DE" sz="2400" dirty="0"/>
              <a:t>…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/>
              <a:t>finances</a:t>
            </a:r>
            <a:r>
              <a:rPr lang="de-DE" sz="2100" dirty="0"/>
              <a:t> </a:t>
            </a:r>
            <a:r>
              <a:rPr lang="de-DE" sz="2100" dirty="0" err="1"/>
              <a:t>its</a:t>
            </a:r>
            <a:r>
              <a:rPr lang="de-DE" sz="2100" dirty="0"/>
              <a:t> </a:t>
            </a:r>
            <a:r>
              <a:rPr lang="de-DE" sz="2100" dirty="0" err="1"/>
              <a:t>projects</a:t>
            </a:r>
            <a:r>
              <a:rPr lang="de-DE" sz="2100" dirty="0"/>
              <a:t> </a:t>
            </a:r>
            <a:r>
              <a:rPr lang="de-DE" sz="2100" dirty="0" err="1"/>
              <a:t>exclusively</a:t>
            </a:r>
            <a:r>
              <a:rPr lang="de-DE" sz="2100" dirty="0"/>
              <a:t> </a:t>
            </a:r>
            <a:r>
              <a:rPr lang="de-DE" sz="2100" dirty="0" err="1"/>
              <a:t>from</a:t>
            </a:r>
            <a:r>
              <a:rPr lang="de-DE" sz="2100" dirty="0"/>
              <a:t> </a:t>
            </a:r>
            <a:r>
              <a:rPr lang="de-DE" sz="2100" dirty="0" err="1"/>
              <a:t>donations</a:t>
            </a:r>
            <a:r>
              <a:rPr lang="de-DE" sz="2100" dirty="0"/>
              <a:t> </a:t>
            </a:r>
            <a:r>
              <a:rPr lang="de-DE" sz="2100" dirty="0" err="1"/>
              <a:t>and</a:t>
            </a:r>
            <a:r>
              <a:rPr lang="de-DE" sz="2100" dirty="0"/>
              <a:t> </a:t>
            </a:r>
            <a:r>
              <a:rPr lang="de-DE" sz="2100" dirty="0" err="1"/>
              <a:t>income</a:t>
            </a:r>
            <a:r>
              <a:rPr lang="de-DE" sz="2100" dirty="0"/>
              <a:t> </a:t>
            </a:r>
            <a:r>
              <a:rPr lang="de-DE" sz="2100" dirty="0" err="1"/>
              <a:t>from</a:t>
            </a:r>
            <a:r>
              <a:rPr lang="de-DE" sz="2100" dirty="0"/>
              <a:t> </a:t>
            </a:r>
            <a:r>
              <a:rPr lang="de-DE" sz="2100" dirty="0" err="1"/>
              <a:t>the</a:t>
            </a:r>
            <a:r>
              <a:rPr lang="de-DE" sz="2100" dirty="0"/>
              <a:t> </a:t>
            </a:r>
            <a:r>
              <a:rPr lang="de-DE" sz="2100" dirty="0" err="1"/>
              <a:t>foundation's</a:t>
            </a:r>
            <a:r>
              <a:rPr lang="de-DE" sz="2100" dirty="0"/>
              <a:t> </a:t>
            </a:r>
            <a:r>
              <a:rPr lang="de-DE" sz="2100" dirty="0" err="1"/>
              <a:t>assets</a:t>
            </a:r>
            <a:r>
              <a:rPr lang="de-DE" sz="21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/>
              <a:t>receives</a:t>
            </a:r>
            <a:r>
              <a:rPr lang="de-DE" sz="2100" dirty="0"/>
              <a:t> </a:t>
            </a:r>
            <a:r>
              <a:rPr lang="de-DE" sz="2100" dirty="0" err="1"/>
              <a:t>no</a:t>
            </a:r>
            <a:r>
              <a:rPr lang="de-DE" sz="2100" dirty="0"/>
              <a:t> </a:t>
            </a:r>
            <a:r>
              <a:rPr lang="de-DE" sz="2100" dirty="0" err="1"/>
              <a:t>public</a:t>
            </a:r>
            <a:r>
              <a:rPr lang="de-DE" sz="2100" dirty="0"/>
              <a:t> </a:t>
            </a:r>
            <a:r>
              <a:rPr lang="de-DE" sz="2100" dirty="0" err="1"/>
              <a:t>funds</a:t>
            </a:r>
            <a:r>
              <a:rPr lang="de-DE" sz="21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/>
              <a:t>is</a:t>
            </a:r>
            <a:r>
              <a:rPr lang="de-DE" sz="2100" dirty="0"/>
              <a:t> not operational.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/>
              <a:t>gives</a:t>
            </a:r>
            <a:r>
              <a:rPr lang="de-DE" sz="2100" dirty="0"/>
              <a:t> her </a:t>
            </a:r>
            <a:r>
              <a:rPr lang="de-DE" sz="2100" dirty="0" err="1"/>
              <a:t>funds</a:t>
            </a:r>
            <a:r>
              <a:rPr lang="de-DE" sz="2100" dirty="0"/>
              <a:t> </a:t>
            </a:r>
            <a:r>
              <a:rPr lang="de-DE" sz="2100" dirty="0" err="1"/>
              <a:t>to</a:t>
            </a:r>
            <a:r>
              <a:rPr lang="de-DE" sz="2100" dirty="0"/>
              <a:t> </a:t>
            </a:r>
            <a:r>
              <a:rPr lang="de-DE" sz="2100" dirty="0" err="1"/>
              <a:t>other</a:t>
            </a:r>
            <a:r>
              <a:rPr lang="de-DE" sz="2100" dirty="0"/>
              <a:t> tax-</a:t>
            </a:r>
            <a:r>
              <a:rPr lang="de-DE" sz="2100" dirty="0" err="1"/>
              <a:t>privileged</a:t>
            </a:r>
            <a:r>
              <a:rPr lang="de-DE" sz="2100" dirty="0"/>
              <a:t> </a:t>
            </a:r>
            <a:r>
              <a:rPr lang="de-DE" sz="2100" dirty="0" err="1"/>
              <a:t>corporation</a:t>
            </a:r>
            <a:r>
              <a:rPr lang="de-DE" sz="2100" dirty="0"/>
              <a:t>, </a:t>
            </a:r>
            <a:r>
              <a:rPr lang="de-DE" sz="2100" dirty="0" err="1"/>
              <a:t>especially</a:t>
            </a:r>
            <a:r>
              <a:rPr lang="de-DE" sz="2100" dirty="0"/>
              <a:t> </a:t>
            </a:r>
            <a:r>
              <a:rPr lang="de-DE" sz="2100" dirty="0" err="1"/>
              <a:t>to</a:t>
            </a:r>
            <a:r>
              <a:rPr lang="de-DE" sz="2100" dirty="0"/>
              <a:t> </a:t>
            </a:r>
            <a:r>
              <a:rPr lang="de-DE" sz="2100" dirty="0" err="1"/>
              <a:t>the</a:t>
            </a:r>
            <a:r>
              <a:rPr lang="de-DE" sz="2100" dirty="0"/>
              <a:t> DOKR.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43" y="5731932"/>
            <a:ext cx="1211126" cy="9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64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 smtClean="0"/>
              <a:t>Stiftung Deutscher Spitzenpferdesport</a:t>
            </a:r>
            <a:endParaRPr lang="de-DE" alt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de-DE" sz="2400" dirty="0"/>
              <a:t>The </a:t>
            </a:r>
            <a:r>
              <a:rPr lang="de-DE" sz="2400" dirty="0" err="1"/>
              <a:t>donators</a:t>
            </a:r>
            <a:r>
              <a:rPr lang="de-DE" sz="2400" dirty="0"/>
              <a:t>/</a:t>
            </a:r>
            <a:r>
              <a:rPr lang="de-DE" sz="2400" dirty="0" err="1"/>
              <a:t>founders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private </a:t>
            </a:r>
            <a:r>
              <a:rPr lang="de-DE" sz="2400" dirty="0" err="1"/>
              <a:t>persones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companies</a:t>
            </a:r>
            <a:endParaRPr lang="de-DE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de-DE" sz="2400" dirty="0" err="1"/>
              <a:t>Donator’s</a:t>
            </a:r>
            <a:r>
              <a:rPr lang="de-DE" sz="2400" dirty="0"/>
              <a:t>/</a:t>
            </a:r>
            <a:r>
              <a:rPr lang="de-DE" sz="2400" dirty="0" err="1"/>
              <a:t>founder’s</a:t>
            </a:r>
            <a:r>
              <a:rPr lang="de-DE" sz="2400" dirty="0"/>
              <a:t> </a:t>
            </a:r>
            <a:r>
              <a:rPr lang="de-DE" sz="2400" dirty="0" err="1"/>
              <a:t>motives</a:t>
            </a:r>
            <a:endParaRPr lang="de-D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/>
              <a:t>Idealism</a:t>
            </a:r>
            <a:endParaRPr lang="de-DE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/>
              <a:t>Sense </a:t>
            </a:r>
            <a:r>
              <a:rPr lang="de-DE" sz="2100" dirty="0" err="1"/>
              <a:t>of</a:t>
            </a:r>
            <a:r>
              <a:rPr lang="de-DE" sz="2100" dirty="0"/>
              <a:t> </a:t>
            </a:r>
            <a:r>
              <a:rPr lang="de-DE" sz="2100" dirty="0" err="1"/>
              <a:t>responsibility</a:t>
            </a:r>
            <a:endParaRPr lang="de-DE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/>
              <a:t>Wish</a:t>
            </a:r>
            <a:r>
              <a:rPr lang="de-DE" sz="2100" dirty="0"/>
              <a:t> </a:t>
            </a:r>
            <a:r>
              <a:rPr lang="de-DE" sz="2100" dirty="0" err="1"/>
              <a:t>to</a:t>
            </a:r>
            <a:r>
              <a:rPr lang="de-DE" sz="2100" dirty="0"/>
              <a:t> form </a:t>
            </a:r>
            <a:r>
              <a:rPr lang="de-DE" sz="2100" dirty="0" err="1"/>
              <a:t>the</a:t>
            </a:r>
            <a:r>
              <a:rPr lang="de-DE" sz="2100" dirty="0"/>
              <a:t> </a:t>
            </a:r>
            <a:r>
              <a:rPr lang="de-DE" sz="2100" dirty="0" err="1"/>
              <a:t>sport</a:t>
            </a:r>
            <a:endParaRPr lang="de-DE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/>
              <a:t>Enthusiasm</a:t>
            </a:r>
            <a:r>
              <a:rPr lang="de-DE" sz="2100" dirty="0"/>
              <a:t> </a:t>
            </a:r>
            <a:r>
              <a:rPr lang="de-DE" sz="2100" dirty="0" err="1"/>
              <a:t>for</a:t>
            </a:r>
            <a:r>
              <a:rPr lang="de-DE" sz="2100" dirty="0"/>
              <a:t> </a:t>
            </a:r>
            <a:r>
              <a:rPr lang="de-DE" sz="2100" dirty="0" err="1"/>
              <a:t>the</a:t>
            </a:r>
            <a:r>
              <a:rPr lang="de-DE" sz="2100" dirty="0"/>
              <a:t> </a:t>
            </a:r>
            <a:r>
              <a:rPr lang="de-DE" sz="2100" dirty="0" err="1"/>
              <a:t>sport</a:t>
            </a:r>
            <a:endParaRPr lang="de-DE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/>
              <a:t>Image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/>
              <a:t>Networking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/>
              <a:t>Contact</a:t>
            </a:r>
            <a:r>
              <a:rPr lang="de-DE" sz="2100" dirty="0"/>
              <a:t> </a:t>
            </a:r>
            <a:r>
              <a:rPr lang="de-DE" sz="2100" dirty="0" err="1"/>
              <a:t>to</a:t>
            </a:r>
            <a:r>
              <a:rPr lang="de-DE" sz="2100" dirty="0"/>
              <a:t> </a:t>
            </a:r>
            <a:r>
              <a:rPr lang="de-DE" sz="2100" dirty="0" err="1"/>
              <a:t>talents</a:t>
            </a:r>
            <a:endParaRPr lang="de-DE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/>
              <a:t>Tax</a:t>
            </a:r>
            <a:r>
              <a:rPr lang="de-DE" sz="2100" dirty="0"/>
              <a:t> </a:t>
            </a:r>
            <a:r>
              <a:rPr lang="de-DE" sz="2100" dirty="0" err="1" smtClean="0"/>
              <a:t>relief</a:t>
            </a:r>
            <a:endParaRPr lang="de-DE" sz="2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43" y="5731932"/>
            <a:ext cx="1211126" cy="9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 smtClean="0"/>
              <a:t>Stiftung Deutscher Spitzenpferdesport</a:t>
            </a:r>
            <a:endParaRPr lang="de-DE" alt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err="1"/>
              <a:t>funding</a:t>
            </a:r>
            <a:r>
              <a:rPr lang="de-DE" sz="2400" dirty="0"/>
              <a:t> Areas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/>
              <a:t>Supporting</a:t>
            </a:r>
            <a:r>
              <a:rPr lang="de-DE" sz="2100" dirty="0"/>
              <a:t> </a:t>
            </a:r>
            <a:r>
              <a:rPr lang="de-DE" sz="2100" dirty="0" err="1"/>
              <a:t>talents</a:t>
            </a:r>
            <a:endParaRPr lang="de-DE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 err="1"/>
              <a:t>Safety</a:t>
            </a:r>
            <a:r>
              <a:rPr lang="de-DE" sz="2100" dirty="0"/>
              <a:t> in </a:t>
            </a:r>
            <a:r>
              <a:rPr lang="de-DE" sz="2100" dirty="0" err="1"/>
              <a:t>sports</a:t>
            </a:r>
            <a:endParaRPr lang="de-DE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/>
              <a:t>Training </a:t>
            </a:r>
            <a:r>
              <a:rPr lang="de-DE" sz="2100" dirty="0" err="1"/>
              <a:t>of</a:t>
            </a:r>
            <a:r>
              <a:rPr lang="de-DE" sz="2100" dirty="0"/>
              <a:t> top </a:t>
            </a:r>
            <a:r>
              <a:rPr lang="de-DE" sz="2100" dirty="0" err="1"/>
              <a:t>coaches</a:t>
            </a:r>
            <a:endParaRPr lang="de-DE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/>
              <a:t>Image </a:t>
            </a:r>
            <a:r>
              <a:rPr lang="de-DE" sz="2100" dirty="0" err="1"/>
              <a:t>and</a:t>
            </a:r>
            <a:r>
              <a:rPr lang="de-DE" sz="2100" dirty="0"/>
              <a:t> </a:t>
            </a:r>
            <a:r>
              <a:rPr lang="de-DE" sz="2100" dirty="0" err="1"/>
              <a:t>media</a:t>
            </a:r>
            <a:r>
              <a:rPr lang="de-DE" sz="2100" dirty="0"/>
              <a:t> </a:t>
            </a:r>
            <a:r>
              <a:rPr lang="de-DE" sz="2100" dirty="0" err="1"/>
              <a:t>presence</a:t>
            </a:r>
            <a:r>
              <a:rPr lang="de-DE" sz="2100" dirty="0"/>
              <a:t> </a:t>
            </a:r>
            <a:r>
              <a:rPr lang="de-DE" sz="2100" dirty="0" err="1"/>
              <a:t>of</a:t>
            </a:r>
            <a:r>
              <a:rPr lang="de-DE" sz="2100" dirty="0"/>
              <a:t> high </a:t>
            </a:r>
            <a:r>
              <a:rPr lang="de-DE" sz="2100" dirty="0" err="1"/>
              <a:t>performance</a:t>
            </a:r>
            <a:r>
              <a:rPr lang="de-DE" sz="2100" dirty="0"/>
              <a:t> </a:t>
            </a:r>
            <a:r>
              <a:rPr lang="de-DE" sz="2100" dirty="0" err="1"/>
              <a:t>sports</a:t>
            </a:r>
            <a:endParaRPr lang="de-DE" sz="2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43" y="5731932"/>
            <a:ext cx="1211126" cy="9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3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 smtClean="0"/>
              <a:t>Stiftung Deutscher Spitzenpferdesport</a:t>
            </a:r>
            <a:endParaRPr lang="de-DE" altLang="de-DE" sz="36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02" y="1430867"/>
            <a:ext cx="7819687" cy="48678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43" y="5731932"/>
            <a:ext cx="1211126" cy="9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99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41134" y="2285471"/>
            <a:ext cx="616849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8000" i="1" dirty="0" err="1">
                <a:solidFill>
                  <a:srgbClr val="008554"/>
                </a:solidFill>
              </a:rPr>
              <a:t>Questions</a:t>
            </a:r>
            <a:r>
              <a:rPr lang="de-DE" altLang="de-DE" sz="8000" i="1" dirty="0">
                <a:solidFill>
                  <a:srgbClr val="008554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7190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rgbClr val="008554"/>
                </a:solidFill>
              </a:rPr>
              <a:t>Overview</a:t>
            </a:r>
            <a:r>
              <a:rPr lang="de-DE" altLang="de-DE" sz="2800" b="1" dirty="0">
                <a:solidFill>
                  <a:srgbClr val="008554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/>
              <a:t>Portrait</a:t>
            </a:r>
            <a:r>
              <a:rPr lang="de-DE" altLang="de-DE" sz="2800" b="1" dirty="0"/>
              <a:t> </a:t>
            </a:r>
            <a:r>
              <a:rPr lang="de-DE" altLang="de-DE" sz="2800" dirty="0"/>
              <a:t>German </a:t>
            </a:r>
            <a:r>
              <a:rPr lang="de-DE" altLang="de-DE" sz="2800" dirty="0" err="1"/>
              <a:t>Equestrian</a:t>
            </a:r>
            <a:r>
              <a:rPr lang="de-DE" altLang="de-DE" sz="2800" dirty="0"/>
              <a:t> </a:t>
            </a:r>
            <a:r>
              <a:rPr lang="de-DE" altLang="de-DE" sz="2800" dirty="0" err="1"/>
              <a:t>Federation</a:t>
            </a:r>
            <a:r>
              <a:rPr lang="de-DE" altLang="de-DE" sz="2800" dirty="0"/>
              <a:t> (FN)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 smtClean="0">
                <a:solidFill>
                  <a:srgbClr val="C0C0C0"/>
                </a:solidFill>
              </a:rPr>
              <a:t>Budget </a:t>
            </a:r>
            <a:r>
              <a:rPr lang="de-DE" altLang="de-DE" sz="2800" dirty="0">
                <a:solidFill>
                  <a:srgbClr val="C0C0C0"/>
                </a:solidFill>
              </a:rPr>
              <a:t>NF Germany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>
                <a:solidFill>
                  <a:srgbClr val="C0C0C0"/>
                </a:solidFill>
              </a:rPr>
              <a:t>Marketing </a:t>
            </a:r>
            <a:r>
              <a:rPr lang="de-DE" altLang="de-DE" sz="2800" dirty="0" err="1">
                <a:solidFill>
                  <a:srgbClr val="C0C0C0"/>
                </a:solidFill>
              </a:rPr>
              <a:t>strategy</a:t>
            </a:r>
            <a:r>
              <a:rPr lang="de-DE" altLang="de-DE" sz="2800" dirty="0">
                <a:solidFill>
                  <a:srgbClr val="C0C0C0"/>
                </a:solidFill>
              </a:rPr>
              <a:t> </a:t>
            </a:r>
            <a:r>
              <a:rPr lang="de-DE" altLang="de-DE" sz="2800" dirty="0" err="1">
                <a:solidFill>
                  <a:srgbClr val="C0C0C0"/>
                </a:solidFill>
              </a:rPr>
              <a:t>of</a:t>
            </a:r>
            <a:r>
              <a:rPr lang="de-DE" altLang="de-DE" sz="2800" dirty="0">
                <a:solidFill>
                  <a:srgbClr val="C0C0C0"/>
                </a:solidFill>
              </a:rPr>
              <a:t> NF </a:t>
            </a:r>
            <a:r>
              <a:rPr lang="de-DE" altLang="de-DE" sz="2800" dirty="0" smtClean="0">
                <a:solidFill>
                  <a:srgbClr val="C0C0C0"/>
                </a:solidFill>
              </a:rPr>
              <a:t>Germany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Stiftung Deutscher Spitzenpferdesport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28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0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sz="4000" b="1" dirty="0" smtClean="0">
                <a:solidFill>
                  <a:srgbClr val="000000"/>
                </a:solidFill>
              </a:rPr>
              <a:t/>
            </a:r>
            <a:br>
              <a:rPr lang="de-DE" altLang="de-DE" sz="4000" b="1" dirty="0" smtClean="0">
                <a:solidFill>
                  <a:srgbClr val="000000"/>
                </a:solidFill>
              </a:rPr>
            </a:br>
            <a:r>
              <a:rPr lang="de-DE" altLang="de-DE" sz="4000" b="1" dirty="0" smtClean="0">
                <a:solidFill>
                  <a:srgbClr val="000000"/>
                </a:solidFill>
              </a:rPr>
              <a:t>Portrait </a:t>
            </a:r>
            <a:r>
              <a:rPr lang="de-DE" altLang="de-DE" sz="4000" b="1" dirty="0">
                <a:solidFill>
                  <a:srgbClr val="000000"/>
                </a:solidFill>
              </a:rPr>
              <a:t>German </a:t>
            </a:r>
            <a:r>
              <a:rPr lang="de-DE" altLang="de-DE" sz="4000" b="1" dirty="0" err="1">
                <a:solidFill>
                  <a:srgbClr val="000000"/>
                </a:solidFill>
              </a:rPr>
              <a:t>Equestrian</a:t>
            </a:r>
            <a:r>
              <a:rPr lang="de-DE" altLang="de-DE" sz="4000" b="1" dirty="0">
                <a:solidFill>
                  <a:srgbClr val="000000"/>
                </a:solidFill>
              </a:rPr>
              <a:t> </a:t>
            </a:r>
            <a:r>
              <a:rPr lang="de-DE" altLang="de-DE" sz="4000" b="1" dirty="0" err="1">
                <a:solidFill>
                  <a:srgbClr val="000000"/>
                </a:solidFill>
              </a:rPr>
              <a:t>Federation</a:t>
            </a:r>
            <a:r>
              <a:rPr lang="de-DE" altLang="de-DE" sz="4000" b="1" dirty="0">
                <a:solidFill>
                  <a:srgbClr val="000000"/>
                </a:solidFill>
              </a:rPr>
              <a:t> (FN)</a:t>
            </a:r>
            <a:r>
              <a:rPr lang="de-DE" altLang="de-DE" b="1" dirty="0">
                <a:solidFill>
                  <a:srgbClr val="000000"/>
                </a:solidFill>
              </a:rPr>
              <a:t/>
            </a:r>
            <a:br>
              <a:rPr lang="de-DE" altLang="de-DE" b="1" dirty="0">
                <a:solidFill>
                  <a:srgbClr val="000000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de-DE" altLang="de-DE" sz="2400" b="1" dirty="0">
                <a:solidFill>
                  <a:srgbClr val="008554"/>
                </a:solidFill>
              </a:rPr>
              <a:t>Mission</a:t>
            </a:r>
            <a:endParaRPr lang="de-DE" altLang="de-DE" sz="2400" dirty="0">
              <a:solidFill>
                <a:srgbClr val="008554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rgbClr val="000000"/>
                </a:solidFill>
              </a:rPr>
              <a:t>Promotion </a:t>
            </a:r>
            <a:r>
              <a:rPr lang="de-DE" altLang="de-DE" dirty="0" err="1">
                <a:solidFill>
                  <a:srgbClr val="000000"/>
                </a:solidFill>
              </a:rPr>
              <a:t>of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equestrian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sport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horse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breeding</a:t>
            </a:r>
            <a:endParaRPr lang="de-DE" altLang="de-DE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>
                <a:solidFill>
                  <a:srgbClr val="000000"/>
                </a:solidFill>
              </a:rPr>
              <a:t>Guidance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 smtClean="0">
                <a:solidFill>
                  <a:srgbClr val="000000"/>
                </a:solidFill>
              </a:rPr>
              <a:t>service</a:t>
            </a:r>
            <a:endParaRPr lang="de-DE" altLang="de-DE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>
                <a:solidFill>
                  <a:srgbClr val="000000"/>
                </a:solidFill>
              </a:rPr>
              <a:t>Preservation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of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historic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relationship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between</a:t>
            </a:r>
            <a:r>
              <a:rPr lang="de-DE" altLang="de-DE" dirty="0">
                <a:solidFill>
                  <a:srgbClr val="000000"/>
                </a:solidFill>
              </a:rPr>
              <a:t> man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horse</a:t>
            </a:r>
            <a:endParaRPr lang="de-DE" altLang="de-D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57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sz="4000" b="1" dirty="0" smtClean="0">
                <a:solidFill>
                  <a:srgbClr val="000000"/>
                </a:solidFill>
              </a:rPr>
              <a:t/>
            </a:r>
            <a:br>
              <a:rPr lang="de-DE" altLang="de-DE" sz="4000" b="1" dirty="0" smtClean="0">
                <a:solidFill>
                  <a:srgbClr val="000000"/>
                </a:solidFill>
              </a:rPr>
            </a:br>
            <a:r>
              <a:rPr lang="de-DE" altLang="de-DE" sz="4000" b="1" dirty="0" smtClean="0">
                <a:solidFill>
                  <a:srgbClr val="000000"/>
                </a:solidFill>
              </a:rPr>
              <a:t>Portrait </a:t>
            </a:r>
            <a:r>
              <a:rPr lang="de-DE" altLang="de-DE" sz="4000" b="1" dirty="0">
                <a:solidFill>
                  <a:srgbClr val="000000"/>
                </a:solidFill>
              </a:rPr>
              <a:t>German </a:t>
            </a:r>
            <a:r>
              <a:rPr lang="de-DE" altLang="de-DE" sz="4000" b="1" dirty="0" err="1">
                <a:solidFill>
                  <a:srgbClr val="000000"/>
                </a:solidFill>
              </a:rPr>
              <a:t>Equestrian</a:t>
            </a:r>
            <a:r>
              <a:rPr lang="de-DE" altLang="de-DE" sz="4000" b="1" dirty="0">
                <a:solidFill>
                  <a:srgbClr val="000000"/>
                </a:solidFill>
              </a:rPr>
              <a:t> </a:t>
            </a:r>
            <a:r>
              <a:rPr lang="de-DE" altLang="de-DE" sz="4000" b="1" dirty="0" err="1">
                <a:solidFill>
                  <a:srgbClr val="000000"/>
                </a:solidFill>
              </a:rPr>
              <a:t>Federation</a:t>
            </a:r>
            <a:r>
              <a:rPr lang="de-DE" altLang="de-DE" sz="4000" b="1" dirty="0">
                <a:solidFill>
                  <a:srgbClr val="000000"/>
                </a:solidFill>
              </a:rPr>
              <a:t> (FN)</a:t>
            </a:r>
            <a:r>
              <a:rPr lang="de-DE" altLang="de-DE" b="1" dirty="0">
                <a:solidFill>
                  <a:srgbClr val="000000"/>
                </a:solidFill>
              </a:rPr>
              <a:t/>
            </a:r>
            <a:br>
              <a:rPr lang="de-DE" altLang="de-DE" b="1" dirty="0">
                <a:solidFill>
                  <a:srgbClr val="000000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de-DE" altLang="de-DE" sz="2400" b="1" dirty="0" err="1">
                <a:solidFill>
                  <a:srgbClr val="008554"/>
                </a:solidFill>
              </a:rPr>
              <a:t>Visions</a:t>
            </a:r>
            <a:endParaRPr lang="de-DE" altLang="de-DE" sz="2400" dirty="0">
              <a:solidFill>
                <a:srgbClr val="008554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rgbClr val="000000"/>
                </a:solidFill>
              </a:rPr>
              <a:t>Promotion </a:t>
            </a:r>
            <a:r>
              <a:rPr lang="de-DE" altLang="de-DE" dirty="0" err="1">
                <a:solidFill>
                  <a:srgbClr val="000000"/>
                </a:solidFill>
              </a:rPr>
              <a:t>of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equestrian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sport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horse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breeding</a:t>
            </a:r>
            <a:endParaRPr lang="de-DE" altLang="de-DE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rgbClr val="000000"/>
                </a:solidFill>
              </a:rPr>
              <a:t>Universal </a:t>
            </a:r>
            <a:r>
              <a:rPr lang="de-DE" altLang="de-DE" dirty="0" err="1">
                <a:solidFill>
                  <a:srgbClr val="000000"/>
                </a:solidFill>
              </a:rPr>
              <a:t>representation</a:t>
            </a:r>
            <a:endParaRPr lang="de-DE" altLang="de-DE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 err="1">
                <a:solidFill>
                  <a:srgbClr val="000000"/>
                </a:solidFill>
              </a:rPr>
              <a:t>Complete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degree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of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organisation</a:t>
            </a:r>
            <a:endParaRPr lang="de-DE" altLang="de-DE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rgbClr val="000000"/>
                </a:solidFill>
              </a:rPr>
              <a:t>Constant </a:t>
            </a:r>
            <a:r>
              <a:rPr lang="de-DE" altLang="de-DE" dirty="0" err="1">
                <a:solidFill>
                  <a:srgbClr val="000000"/>
                </a:solidFill>
              </a:rPr>
              <a:t>growth</a:t>
            </a:r>
            <a:endParaRPr lang="de-DE" altLang="de-DE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rgbClr val="000000"/>
                </a:solidFill>
              </a:rPr>
              <a:t>Adaptation </a:t>
            </a:r>
            <a:r>
              <a:rPr lang="de-DE" altLang="de-DE" dirty="0" err="1">
                <a:solidFill>
                  <a:srgbClr val="000000"/>
                </a:solidFill>
              </a:rPr>
              <a:t>through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structural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change</a:t>
            </a:r>
            <a:endParaRPr lang="de-DE" altLang="de-D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86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e-DE" altLang="de-DE" sz="2800" b="1" dirty="0" err="1">
                <a:solidFill>
                  <a:srgbClr val="008554"/>
                </a:solidFill>
              </a:rPr>
              <a:t>Overview</a:t>
            </a:r>
            <a:r>
              <a:rPr lang="de-DE" altLang="de-DE" sz="2800" b="1" dirty="0">
                <a:solidFill>
                  <a:srgbClr val="008554"/>
                </a:solidFill>
              </a:rPr>
              <a:t>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>
                <a:solidFill>
                  <a:srgbClr val="C0C0C0"/>
                </a:solidFill>
              </a:rPr>
              <a:t>Portrait</a:t>
            </a:r>
            <a:r>
              <a:rPr lang="de-DE" altLang="de-DE" sz="2800" b="1" dirty="0">
                <a:solidFill>
                  <a:srgbClr val="C0C0C0"/>
                </a:solidFill>
              </a:rPr>
              <a:t> </a:t>
            </a:r>
            <a:r>
              <a:rPr lang="de-DE" altLang="de-DE" sz="2800" dirty="0">
                <a:solidFill>
                  <a:srgbClr val="C0C0C0"/>
                </a:solidFill>
              </a:rPr>
              <a:t>German </a:t>
            </a:r>
            <a:r>
              <a:rPr lang="de-DE" altLang="de-DE" sz="2800" dirty="0" err="1">
                <a:solidFill>
                  <a:srgbClr val="C0C0C0"/>
                </a:solidFill>
              </a:rPr>
              <a:t>Equestrian</a:t>
            </a:r>
            <a:r>
              <a:rPr lang="de-DE" altLang="de-DE" sz="2800" dirty="0">
                <a:solidFill>
                  <a:srgbClr val="C0C0C0"/>
                </a:solidFill>
              </a:rPr>
              <a:t> </a:t>
            </a:r>
            <a:r>
              <a:rPr lang="de-DE" altLang="de-DE" sz="2800" dirty="0" err="1">
                <a:solidFill>
                  <a:srgbClr val="C0C0C0"/>
                </a:solidFill>
              </a:rPr>
              <a:t>Federation</a:t>
            </a:r>
            <a:r>
              <a:rPr lang="de-DE" altLang="de-DE" sz="2800" dirty="0">
                <a:solidFill>
                  <a:srgbClr val="C0C0C0"/>
                </a:solidFill>
              </a:rPr>
              <a:t> (FN)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 smtClean="0"/>
              <a:t>Budget </a:t>
            </a:r>
            <a:r>
              <a:rPr lang="de-DE" altLang="de-DE" sz="2800" dirty="0"/>
              <a:t>NF Germany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>
                <a:solidFill>
                  <a:srgbClr val="C0C0C0"/>
                </a:solidFill>
              </a:rPr>
              <a:t>Marketing </a:t>
            </a:r>
            <a:r>
              <a:rPr lang="de-DE" altLang="de-DE" sz="2800" dirty="0" err="1">
                <a:solidFill>
                  <a:srgbClr val="C0C0C0"/>
                </a:solidFill>
              </a:rPr>
              <a:t>strategy</a:t>
            </a:r>
            <a:r>
              <a:rPr lang="de-DE" altLang="de-DE" sz="2800" dirty="0">
                <a:solidFill>
                  <a:srgbClr val="C0C0C0"/>
                </a:solidFill>
              </a:rPr>
              <a:t> </a:t>
            </a:r>
            <a:r>
              <a:rPr lang="de-DE" altLang="de-DE" sz="2800" dirty="0" err="1">
                <a:solidFill>
                  <a:srgbClr val="C0C0C0"/>
                </a:solidFill>
              </a:rPr>
              <a:t>of</a:t>
            </a:r>
            <a:r>
              <a:rPr lang="de-DE" altLang="de-DE" sz="2800" dirty="0">
                <a:solidFill>
                  <a:srgbClr val="C0C0C0"/>
                </a:solidFill>
              </a:rPr>
              <a:t> NF </a:t>
            </a:r>
            <a:r>
              <a:rPr lang="de-DE" altLang="de-DE" sz="2800" dirty="0" smtClean="0">
                <a:solidFill>
                  <a:srgbClr val="C0C0C0"/>
                </a:solidFill>
              </a:rPr>
              <a:t>Germany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sz="2800" dirty="0" smtClean="0">
                <a:solidFill>
                  <a:schemeClr val="bg1">
                    <a:lumMod val="75000"/>
                  </a:schemeClr>
                </a:solidFill>
              </a:rPr>
              <a:t>Stiftung </a:t>
            </a:r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Deutscher Spitzenpferdesport</a:t>
            </a:r>
          </a:p>
          <a:p>
            <a:pPr marL="0" indent="0">
              <a:spcBef>
                <a:spcPct val="50000"/>
              </a:spcBef>
              <a:buNone/>
            </a:pPr>
            <a:endParaRPr lang="de-DE" altLang="de-DE" sz="28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6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Budget NF Germany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07546" y="1917171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2063" indent="-4460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36813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34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30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7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450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2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err="1" smtClean="0">
                <a:solidFill>
                  <a:srgbClr val="008554"/>
                </a:solidFill>
              </a:rPr>
              <a:t>Revenues</a:t>
            </a:r>
            <a:endParaRPr lang="de-DE" altLang="de-DE" sz="2400" dirty="0">
              <a:solidFill>
                <a:srgbClr val="008554"/>
              </a:solidFill>
            </a:endParaRPr>
          </a:p>
        </p:txBody>
      </p:sp>
      <p:graphicFrame>
        <p:nvGraphicFramePr>
          <p:cNvPr id="6" name="Group 1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6471"/>
              </p:ext>
            </p:extLst>
          </p:nvPr>
        </p:nvGraphicFramePr>
        <p:xfrm>
          <a:off x="892175" y="2624667"/>
          <a:ext cx="8001000" cy="3230566"/>
        </p:xfrm>
        <a:graphic>
          <a:graphicData uri="http://schemas.openxmlformats.org/drawingml/2006/table">
            <a:tbl>
              <a:tblPr/>
              <a:tblGrid>
                <a:gridCol w="2667000"/>
                <a:gridCol w="1447800"/>
                <a:gridCol w="1219200"/>
                <a:gridCol w="1447800"/>
                <a:gridCol w="1219200"/>
              </a:tblGrid>
              <a:tr h="442913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As-</a:t>
                      </a: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state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Planning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thousand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thousand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Member fees, donations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Federal funds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2.930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 revenues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6.472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6.842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 of revenues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25.306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26.107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02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/>
              <a:t>Budget NF Germany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6013" y="1502304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2063" indent="-4460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36813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734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30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7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450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02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smtClean="0">
                <a:solidFill>
                  <a:srgbClr val="008554"/>
                </a:solidFill>
              </a:rPr>
              <a:t>Support </a:t>
            </a:r>
            <a:r>
              <a:rPr lang="de-DE" altLang="de-DE" sz="2400" b="1" dirty="0" err="1">
                <a:solidFill>
                  <a:srgbClr val="008554"/>
                </a:solidFill>
              </a:rPr>
              <a:t>Measures</a:t>
            </a:r>
            <a:endParaRPr lang="de-DE" altLang="de-DE" sz="2400" dirty="0">
              <a:solidFill>
                <a:srgbClr val="008554"/>
              </a:solidFill>
            </a:endParaRPr>
          </a:p>
        </p:txBody>
      </p:sp>
      <p:graphicFrame>
        <p:nvGraphicFramePr>
          <p:cNvPr id="6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35924"/>
              </p:ext>
            </p:extLst>
          </p:nvPr>
        </p:nvGraphicFramePr>
        <p:xfrm>
          <a:off x="914399" y="2040466"/>
          <a:ext cx="9406467" cy="4292599"/>
        </p:xfrm>
        <a:graphic>
          <a:graphicData uri="http://schemas.openxmlformats.org/drawingml/2006/table">
            <a:tbl>
              <a:tblPr/>
              <a:tblGrid>
                <a:gridCol w="3135489"/>
                <a:gridCol w="1702123"/>
                <a:gridCol w="1433366"/>
                <a:gridCol w="1702123"/>
                <a:gridCol w="1433366"/>
              </a:tblGrid>
              <a:tr h="381028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As-</a:t>
                      </a: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state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2017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Planning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31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thousand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€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thousand</a:t>
                      </a: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€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7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Support of OCs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Support of top sport/ DOKR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6.207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24,53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8.247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31,59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Support of public relations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1.786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Support of organisational tasks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1.745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6,90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1.750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6,70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7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 support measures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2.529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9,99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2.670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 of Support measures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12.609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49,83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15.002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57,46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83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e-DE" altLang="de-DE" sz="2800" b="1" dirty="0" err="1">
                <a:solidFill>
                  <a:srgbClr val="008554"/>
                </a:solidFill>
              </a:rPr>
              <a:t>Overview</a:t>
            </a:r>
            <a:r>
              <a:rPr lang="de-DE" altLang="de-DE" sz="2800" b="1" dirty="0">
                <a:solidFill>
                  <a:srgbClr val="008554"/>
                </a:solidFill>
              </a:rPr>
              <a:t>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>
                <a:solidFill>
                  <a:srgbClr val="C0C0C0"/>
                </a:solidFill>
              </a:rPr>
              <a:t>Portrait</a:t>
            </a:r>
            <a:r>
              <a:rPr lang="de-DE" altLang="de-DE" sz="2800" b="1" dirty="0">
                <a:solidFill>
                  <a:srgbClr val="C0C0C0"/>
                </a:solidFill>
              </a:rPr>
              <a:t> </a:t>
            </a:r>
            <a:r>
              <a:rPr lang="de-DE" altLang="de-DE" sz="2800" dirty="0">
                <a:solidFill>
                  <a:srgbClr val="C0C0C0"/>
                </a:solidFill>
              </a:rPr>
              <a:t>German </a:t>
            </a:r>
            <a:r>
              <a:rPr lang="de-DE" altLang="de-DE" sz="2800" dirty="0" err="1">
                <a:solidFill>
                  <a:srgbClr val="C0C0C0"/>
                </a:solidFill>
              </a:rPr>
              <a:t>Equestrian</a:t>
            </a:r>
            <a:r>
              <a:rPr lang="de-DE" altLang="de-DE" sz="2800" dirty="0">
                <a:solidFill>
                  <a:srgbClr val="C0C0C0"/>
                </a:solidFill>
              </a:rPr>
              <a:t> </a:t>
            </a:r>
            <a:r>
              <a:rPr lang="de-DE" altLang="de-DE" sz="2800" dirty="0" err="1">
                <a:solidFill>
                  <a:srgbClr val="C0C0C0"/>
                </a:solidFill>
              </a:rPr>
              <a:t>Federation</a:t>
            </a:r>
            <a:r>
              <a:rPr lang="de-DE" altLang="de-DE" sz="2800" dirty="0">
                <a:solidFill>
                  <a:srgbClr val="C0C0C0"/>
                </a:solidFill>
              </a:rPr>
              <a:t> (FN)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 smtClean="0">
                <a:solidFill>
                  <a:srgbClr val="C0C0C0"/>
                </a:solidFill>
              </a:rPr>
              <a:t>Budget </a:t>
            </a:r>
            <a:r>
              <a:rPr lang="de-DE" altLang="de-DE" sz="2800" dirty="0">
                <a:solidFill>
                  <a:srgbClr val="C0C0C0"/>
                </a:solidFill>
              </a:rPr>
              <a:t>NF Germany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altLang="de-DE" sz="2800" dirty="0"/>
              <a:t>Marketing </a:t>
            </a:r>
            <a:r>
              <a:rPr lang="de-DE" altLang="de-DE" sz="2800" dirty="0" err="1"/>
              <a:t>strategy</a:t>
            </a:r>
            <a:r>
              <a:rPr lang="de-DE" altLang="de-DE" sz="2800" dirty="0"/>
              <a:t>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NF </a:t>
            </a:r>
            <a:r>
              <a:rPr lang="de-DE" altLang="de-DE" sz="2800" dirty="0" smtClean="0"/>
              <a:t>Germany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arenR"/>
            </a:pPr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Stiftung Deutscher Spitzenpferdesport</a:t>
            </a:r>
          </a:p>
          <a:p>
            <a:pPr marL="0" indent="0">
              <a:spcBef>
                <a:spcPct val="50000"/>
              </a:spcBef>
              <a:buNone/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3021727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ihLEsd2EqQMVnX6C77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WfA92qcEOBknLi3qYp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ihLEsd2EqQMVnX6C77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WfA92qcEOBknLi3qYpBw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Bewegtbild.potx" id="{4FBF3512-92BC-4358-BB9A-839C44D211E4}" vid="{F6E97EA6-CA80-4899-8BF2-8C2705F3C3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Breitbild</PresentationFormat>
  <Paragraphs>224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Webdings</vt:lpstr>
      <vt:lpstr>Wingdings</vt:lpstr>
      <vt:lpstr>1_Office Theme</vt:lpstr>
      <vt:lpstr>Workshop “Finding additional sources of funding”  </vt:lpstr>
      <vt:lpstr>PowerPoint-Präsentation</vt:lpstr>
      <vt:lpstr>PowerPoint-Präsentation</vt:lpstr>
      <vt:lpstr> Portrait German Equestrian Federation (FN) </vt:lpstr>
      <vt:lpstr> Portrait German Equestrian Federation (FN) </vt:lpstr>
      <vt:lpstr>PowerPoint-Präsentation</vt:lpstr>
      <vt:lpstr>Budget NF Germany</vt:lpstr>
      <vt:lpstr>Budget NF Germany</vt:lpstr>
      <vt:lpstr>PowerPoint-Präsentation</vt:lpstr>
      <vt:lpstr>Marketing Strategy FN</vt:lpstr>
      <vt:lpstr>Marketing Strategy FN</vt:lpstr>
      <vt:lpstr>Marketing Strategy FN</vt:lpstr>
      <vt:lpstr>Marketing Strategy FN</vt:lpstr>
      <vt:lpstr>Marketing Strategy FN</vt:lpstr>
      <vt:lpstr>Marketing Strategy FN</vt:lpstr>
      <vt:lpstr>Marketing Strategy FN</vt:lpstr>
      <vt:lpstr>Marketing Strategy FN</vt:lpstr>
      <vt:lpstr>Marketing Strategy FN</vt:lpstr>
      <vt:lpstr>Marketing Strategy FN</vt:lpstr>
      <vt:lpstr>Marketing Strategy FN</vt:lpstr>
      <vt:lpstr>Marketing Strategy FN</vt:lpstr>
      <vt:lpstr>PowerPoint-Präsentation</vt:lpstr>
      <vt:lpstr>Stiftung Deutscher Spitzenpferdesport</vt:lpstr>
      <vt:lpstr>Stiftung Deutscher Spitzenpferdesport</vt:lpstr>
      <vt:lpstr>Stiftung Deutscher Spitzenpferdesport</vt:lpstr>
      <vt:lpstr>Stiftung Deutscher Spitzenpferdesport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Ettwig, Georg</dc:creator>
  <cp:lastModifiedBy>FN, Install</cp:lastModifiedBy>
  <cp:revision>78</cp:revision>
  <dcterms:created xsi:type="dcterms:W3CDTF">2018-02-22T07:56:09Z</dcterms:created>
  <dcterms:modified xsi:type="dcterms:W3CDTF">2018-04-11T14:30:10Z</dcterms:modified>
</cp:coreProperties>
</file>